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288" r:id="rId2"/>
    <p:sldId id="319" r:id="rId3"/>
    <p:sldId id="294" r:id="rId4"/>
    <p:sldId id="317" r:id="rId5"/>
    <p:sldId id="303" r:id="rId6"/>
    <p:sldId id="308" r:id="rId7"/>
    <p:sldId id="315" r:id="rId8"/>
    <p:sldId id="271" r:id="rId9"/>
    <p:sldId id="291" r:id="rId10"/>
    <p:sldId id="306" r:id="rId11"/>
    <p:sldId id="328" r:id="rId12"/>
    <p:sldId id="320" r:id="rId13"/>
    <p:sldId id="333" r:id="rId14"/>
    <p:sldId id="329" r:id="rId15"/>
    <p:sldId id="307" r:id="rId16"/>
    <p:sldId id="338" r:id="rId17"/>
    <p:sldId id="335" r:id="rId18"/>
    <p:sldId id="337" r:id="rId19"/>
    <p:sldId id="336" r:id="rId20"/>
    <p:sldId id="334" r:id="rId21"/>
    <p:sldId id="339" r:id="rId22"/>
    <p:sldId id="332" r:id="rId23"/>
    <p:sldId id="331" r:id="rId24"/>
    <p:sldId id="323"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506"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58BD-9543-4FE0-90EB-4A9156E57E85}" type="datetimeFigureOut">
              <a:rPr lang="es-ES" smtClean="0"/>
              <a:pPr/>
              <a:t>23/10/2015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20FDC-B9C8-4CF9-BA62-A1472025F709}" type="slidenum">
              <a:rPr lang="es-ES" smtClean="0"/>
              <a:pPr/>
              <a:t>‹Nº›</a:t>
            </a:fld>
            <a:endParaRPr lang="es-ES"/>
          </a:p>
        </p:txBody>
      </p:sp>
    </p:spTree>
    <p:extLst>
      <p:ext uri="{BB962C8B-B14F-4D97-AF65-F5344CB8AC3E}">
        <p14:creationId xmlns:p14="http://schemas.microsoft.com/office/powerpoint/2010/main" val="195233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8DE20FDC-B9C8-4CF9-BA62-A1472025F709}"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8" name="Slide Number Placeholder 7"/>
          <p:cNvSpPr>
            <a:spLocks noGrp="1"/>
          </p:cNvSpPr>
          <p:nvPr>
            <p:ph type="sldNum" sz="quarter" idx="11"/>
          </p:nvPr>
        </p:nvSpPr>
        <p:spPr/>
        <p:txBody>
          <a:bodyPr/>
          <a:lstStyle/>
          <a:p>
            <a:fld id="{ED7ADB15-2DA6-44C2-9C2D-03F335BB85A2}" type="slidenum">
              <a:rPr lang="es-CL" smtClean="0"/>
              <a:pPr/>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D7ADB15-2DA6-44C2-9C2D-03F335BB85A2}" type="slidenum">
              <a:rPr lang="es-CL" smtClean="0"/>
              <a:pPr/>
              <a:t>‹Nº›</a:t>
            </a:fld>
            <a:endParaRPr lang="es-CL"/>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D7ADB15-2DA6-44C2-9C2D-03F335BB85A2}" type="slidenum">
              <a:rPr lang="es-CL" smtClean="0"/>
              <a:pPr/>
              <a:t>‹Nº›</a:t>
            </a:fld>
            <a:endParaRPr lang="es-CL"/>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317D47-018C-4B62-9F69-FD6389BB11A6}" type="datetimeFigureOut">
              <a:rPr lang="es-CL" smtClean="0"/>
              <a:pPr/>
              <a:t>23-10-2015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D7ADB15-2DA6-44C2-9C2D-03F335BB85A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6317D47-018C-4B62-9F69-FD6389BB11A6}" type="datetimeFigureOut">
              <a:rPr lang="es-CL" smtClean="0"/>
              <a:pPr/>
              <a:t>23-10-2015</a:t>
            </a:fld>
            <a:endParaRPr lang="es-CL"/>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D7ADB15-2DA6-44C2-9C2D-03F335BB85A2}" type="slidenum">
              <a:rPr lang="es-CL" smtClean="0"/>
              <a:pPr/>
              <a:t>‹Nº›</a:t>
            </a:fld>
            <a:endParaRPr lang="es-CL"/>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CL"/>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l/imgres?imgurl=http://www.usec.cl/que_ofrecemos/padre_alberto_hurtado.gif&amp;imgrefurl=http://www.usec.cl/ofrecemos.htm&amp;h=286&amp;w=179&amp;sz=22&amp;tbnid=0-Xd4sILUTAJ:&amp;tbnh=110&amp;tbnw=68&amp;hl=es&amp;start=13&amp;prev=/images?q=Padre+hurtado&amp;hl=es&amp;lr=&amp;cr=countryCL&amp;sa=N"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l/imgres?imgurl=http://www.hogardecristo.com/img/f_vol_joven.jpg&amp;imgrefurl=http://www.hogardecristo.com/voluntariado/joven.htm&amp;h=117&amp;w=164&amp;sz=12&amp;hl=es&amp;start=9&amp;tbnid=77AXY40wwZC3cM:&amp;tbnh=70&amp;tbnw=98&amp;prev=/images?q%3DVoluntariado%2BHogar%2Bde%2BCristo%26svnum%3D10%26hl%3Des%26lr%3D%26sa%3DG"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images.google.cl/imgres?imgurl=http://www.amordedios.net/familia/mesusera/espanol/2006/3%20Ni%C3%B1os%20de%20Guatemala.gif&amp;imgrefurl=http://www.amordedios.net/familia/mesusera/portugues/2006/default.htm&amp;h=236&amp;w=355&amp;sz=50&amp;hl=es&amp;start=55&amp;tbnid=6CuyoiOSlgzsFM:&amp;tbnh=80&amp;tbnw=121&amp;prev=/images?q%3Dni%C3%B1os%2Bcon%2Bfamilia%26start%3D40%26ndsp%3D20%26svnum%3D10%26hl%3Des%26lr%3D%26sa%3D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070" y="555828"/>
            <a:ext cx="6487245" cy="1506953"/>
          </a:xfrm>
        </p:spPr>
        <p:txBody>
          <a:bodyPr>
            <a:noAutofit/>
          </a:bodyPr>
          <a:lstStyle/>
          <a:p>
            <a:r>
              <a:rPr lang="es-ES_tradnl" sz="3200" b="1" dirty="0" smtClean="0"/>
              <a:t>RSE </a:t>
            </a:r>
            <a:r>
              <a:rPr lang="es-ES_tradnl" sz="3200" b="1" dirty="0"/>
              <a:t>Y SUSTENTABILIDAD PARA EL DESARROLLO INTEGRAL DE LA EMPRESA</a:t>
            </a:r>
            <a:endParaRPr lang="es-CL" sz="3200" b="1" dirty="0">
              <a:latin typeface="Arial" panose="020B0604020202020204" pitchFamily="34" charset="0"/>
              <a:cs typeface="Arial" panose="020B0604020202020204" pitchFamily="34" charset="0"/>
            </a:endParaRPr>
          </a:p>
        </p:txBody>
      </p:sp>
      <p:pic>
        <p:nvPicPr>
          <p:cNvPr id="1026" name="Picture 2" descr="http://static.freepik.com/foto-gratis/huella-digital-del-corazon-grafico-vectorial_53-96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804" y="0"/>
            <a:ext cx="2495196" cy="1808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UDKJwQ9dkc0/Uad21TxPOOI/AAAAAAAABMU/q7JYn8-t8RI/s1600/La-importancia-de-conocer-la-huella-dig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170" y="1808110"/>
            <a:ext cx="2495195" cy="17649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S2ogboW4LCd_titkfOiTexFmAWrkr7Hv5unLFpf00HA8gd4ox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804" y="3573016"/>
            <a:ext cx="2495196" cy="205391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838749" y="6075097"/>
            <a:ext cx="3514104" cy="707886"/>
          </a:xfrm>
          <a:prstGeom prst="rect">
            <a:avLst/>
          </a:prstGeom>
          <a:noFill/>
          <a:ln w="9525">
            <a:noFill/>
            <a:miter lim="800000"/>
            <a:headEnd/>
            <a:tailEnd/>
          </a:ln>
        </p:spPr>
        <p:txBody>
          <a:bodyPr wrap="none">
            <a:spAutoFit/>
          </a:bodyPr>
          <a:lstStyle/>
          <a:p>
            <a:pPr algn="ctr"/>
            <a:r>
              <a:rPr lang="es-ES" sz="2000" dirty="0" smtClean="0">
                <a:latin typeface="+mj-lt"/>
              </a:rPr>
              <a:t> </a:t>
            </a:r>
          </a:p>
          <a:p>
            <a:pPr algn="ctr"/>
            <a:r>
              <a:rPr lang="es-ES" sz="2000" dirty="0" smtClean="0">
                <a:latin typeface="+mj-lt"/>
              </a:rPr>
              <a:t>Sercotec, Puerto Montt 2015 </a:t>
            </a:r>
            <a:endParaRPr lang="es-ES" sz="2000" dirty="0">
              <a:latin typeface="+mj-lt"/>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p:cNvPicPr/>
          <p:nvPr/>
        </p:nvPicPr>
        <p:blipFill>
          <a:blip r:embed="rId6" cstate="print">
            <a:extLst>
              <a:ext uri="{28A0092B-C50C-407E-A947-70E740481C1C}">
                <a14:useLocalDpi xmlns:a14="http://schemas.microsoft.com/office/drawing/2010/main" val="0"/>
              </a:ext>
            </a:extLst>
          </a:blip>
          <a:stretch>
            <a:fillRect/>
          </a:stretch>
        </p:blipFill>
        <p:spPr bwMode="auto">
          <a:xfrm>
            <a:off x="0" y="5626934"/>
            <a:ext cx="2771800" cy="1250236"/>
          </a:xfrm>
          <a:prstGeom prst="rect">
            <a:avLst/>
          </a:prstGeom>
          <a:noFill/>
          <a:ln>
            <a:noFill/>
          </a:ln>
        </p:spPr>
      </p:pic>
      <p:pic>
        <p:nvPicPr>
          <p:cNvPr id="11" name="Picture 11" descr="http://www.profesorenlinea.cl/imagenChilegeogra/XIVRimage01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77371"/>
            <a:ext cx="2771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560" y="476672"/>
            <a:ext cx="4579938"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000" dirty="0">
                <a:latin typeface="+mj-lt"/>
              </a:rPr>
              <a:t>Confianza, sentido social y felicidad</a:t>
            </a:r>
            <a:r>
              <a:rPr lang="es-ES" sz="2000" dirty="0" smtClean="0">
                <a:latin typeface="+mj-lt"/>
              </a:rPr>
              <a:t>:</a:t>
            </a:r>
          </a:p>
          <a:p>
            <a:pPr algn="ctr" eaLnBrk="1" hangingPunct="1"/>
            <a:endParaRPr lang="es-ES" sz="2000" dirty="0">
              <a:latin typeface="+mj-lt"/>
            </a:endParaRPr>
          </a:p>
          <a:p>
            <a:pPr algn="ctr" eaLnBrk="1" hangingPunct="1"/>
            <a:r>
              <a:rPr lang="es-ES" sz="3200" i="1" dirty="0">
                <a:latin typeface="+mj-lt"/>
              </a:rPr>
              <a:t>“El sentido social es aquella cualidad que nos mueve a interesarnos por los demás… Quien tiene sentido social comprende perfectamente que todas sus acciones repercuten en los demás hombres</a:t>
            </a:r>
            <a:r>
              <a:rPr lang="es-ES" sz="3200" i="1" dirty="0" smtClean="0">
                <a:latin typeface="+mj-lt"/>
              </a:rPr>
              <a:t>”</a:t>
            </a:r>
            <a:endParaRPr lang="es-ES" sz="2800" b="1" dirty="0"/>
          </a:p>
          <a:p>
            <a:pPr algn="r" eaLnBrk="1" hangingPunct="1"/>
            <a:r>
              <a:rPr lang="es-ES" sz="1400" dirty="0"/>
              <a:t>P. Hurtado sj</a:t>
            </a:r>
          </a:p>
        </p:txBody>
      </p:sp>
      <p:pic>
        <p:nvPicPr>
          <p:cNvPr id="3" name="Picture 5" descr="padre_alberto_hurtad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288" y="692150"/>
            <a:ext cx="2659062"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strVal val="#ppt_w*0.70"/>
                                          </p:val>
                                        </p:tav>
                                        <p:tav tm="100000">
                                          <p:val>
                                            <p:strVal val="#ppt_w"/>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7315200" cy="1154097"/>
          </a:xfrm>
        </p:spPr>
        <p:txBody>
          <a:bodyPr>
            <a:normAutofit fontScale="90000"/>
          </a:bodyPr>
          <a:lstStyle/>
          <a:p>
            <a:r>
              <a:rPr lang="es-ES" dirty="0" smtClean="0"/>
              <a:t>Dimensiones que impacta este ‘sentido social’ como expresión de la conciencia social</a:t>
            </a:r>
            <a:endParaRPr lang="es-ES" dirty="0"/>
          </a:p>
        </p:txBody>
      </p:sp>
      <p:sp>
        <p:nvSpPr>
          <p:cNvPr id="3" name="2 Marcador de contenido"/>
          <p:cNvSpPr>
            <a:spLocks noGrp="1"/>
          </p:cNvSpPr>
          <p:nvPr>
            <p:ph idx="1"/>
          </p:nvPr>
        </p:nvSpPr>
        <p:spPr>
          <a:xfrm>
            <a:off x="755576" y="2420888"/>
            <a:ext cx="7315200" cy="3539527"/>
          </a:xfrm>
        </p:spPr>
        <p:txBody>
          <a:bodyPr>
            <a:normAutofit fontScale="92500" lnSpcReduction="10000"/>
          </a:bodyPr>
          <a:lstStyle/>
          <a:p>
            <a:r>
              <a:rPr lang="es-ES" sz="3600" dirty="0" smtClean="0"/>
              <a:t>Valores personales</a:t>
            </a:r>
          </a:p>
          <a:p>
            <a:r>
              <a:rPr lang="es-ES" sz="3600" dirty="0" smtClean="0"/>
              <a:t>Estilo de vida personal y familiar</a:t>
            </a:r>
          </a:p>
          <a:p>
            <a:r>
              <a:rPr lang="es-ES" sz="3600" dirty="0" smtClean="0"/>
              <a:t>Modo de proceder desde la fe</a:t>
            </a:r>
          </a:p>
          <a:p>
            <a:r>
              <a:rPr lang="es-ES" sz="3600" dirty="0" smtClean="0"/>
              <a:t>Educación y trabajo</a:t>
            </a:r>
          </a:p>
          <a:p>
            <a:r>
              <a:rPr lang="es-ES" sz="3600" dirty="0" smtClean="0"/>
              <a:t>Vida cotidiana, barrio y  ciudad</a:t>
            </a:r>
          </a:p>
          <a:p>
            <a:r>
              <a:rPr lang="es-ES" sz="3600" dirty="0" smtClean="0"/>
              <a:t>País, continente y mundo</a:t>
            </a:r>
          </a:p>
          <a:p>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51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03350" y="692150"/>
            <a:ext cx="669704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eaLnBrk="1" hangingPunct="1">
              <a:spcBef>
                <a:spcPct val="0"/>
              </a:spcBef>
              <a:buClrTx/>
              <a:buFontTx/>
              <a:buNone/>
            </a:pPr>
            <a:r>
              <a:rPr lang="es-CL" altLang="es-ES" b="1" dirty="0"/>
              <a:t>El elemento ético fundamental para la colaboración social</a:t>
            </a:r>
            <a:r>
              <a:rPr lang="es-CL" altLang="es-ES" sz="2800" b="1" dirty="0"/>
              <a:t> </a:t>
            </a:r>
            <a:r>
              <a:rPr lang="es-CL" altLang="es-ES" sz="2800" b="1" dirty="0" smtClean="0"/>
              <a:t>desde </a:t>
            </a:r>
            <a:r>
              <a:rPr lang="es-CL" altLang="es-ES" sz="2800" b="1" dirty="0" smtClean="0"/>
              <a:t>el mundo de la empresa</a:t>
            </a:r>
            <a:endParaRPr lang="es-ES" altLang="es-ES" sz="2800" b="1" dirty="0"/>
          </a:p>
        </p:txBody>
      </p:sp>
      <p:sp>
        <p:nvSpPr>
          <p:cNvPr id="3" name="Text Box 5"/>
          <p:cNvSpPr txBox="1">
            <a:spLocks noChangeArrowheads="1"/>
          </p:cNvSpPr>
          <p:nvPr/>
        </p:nvSpPr>
        <p:spPr bwMode="auto">
          <a:xfrm>
            <a:off x="244362" y="2780928"/>
            <a:ext cx="869019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0"/>
              </a:spcBef>
              <a:buClrTx/>
              <a:buFont typeface="Wingdings" pitchFamily="2" charset="2"/>
              <a:buChar char="§"/>
            </a:pPr>
            <a:r>
              <a:rPr lang="es-CL" altLang="es-ES" sz="4000" dirty="0"/>
              <a:t>Principio del reconocimiento del otro</a:t>
            </a:r>
          </a:p>
          <a:p>
            <a:pPr eaLnBrk="1" hangingPunct="1">
              <a:spcBef>
                <a:spcPct val="0"/>
              </a:spcBef>
              <a:buClrTx/>
              <a:buFont typeface="Wingdings" pitchFamily="2" charset="2"/>
              <a:buChar char="§"/>
            </a:pPr>
            <a:endParaRPr lang="es-CL" altLang="es-ES" sz="4000" dirty="0" smtClean="0"/>
          </a:p>
          <a:p>
            <a:pPr eaLnBrk="1" hangingPunct="1">
              <a:spcBef>
                <a:spcPct val="0"/>
              </a:spcBef>
              <a:buClrTx/>
              <a:buFont typeface="Wingdings" pitchFamily="2" charset="2"/>
              <a:buChar char="§"/>
            </a:pPr>
            <a:r>
              <a:rPr lang="es-CL" altLang="es-ES" sz="4000" dirty="0" smtClean="0"/>
              <a:t>Principio de la justicia</a:t>
            </a:r>
          </a:p>
          <a:p>
            <a:pPr eaLnBrk="1" hangingPunct="1">
              <a:spcBef>
                <a:spcPct val="0"/>
              </a:spcBef>
              <a:buClrTx/>
              <a:buFont typeface="Wingdings" pitchFamily="2" charset="2"/>
              <a:buChar char="§"/>
            </a:pPr>
            <a:endParaRPr lang="es-CL" altLang="es-ES" sz="4000" dirty="0" smtClean="0"/>
          </a:p>
          <a:p>
            <a:pPr eaLnBrk="1" hangingPunct="1">
              <a:spcBef>
                <a:spcPct val="0"/>
              </a:spcBef>
              <a:buClrTx/>
              <a:buFont typeface="Wingdings" pitchFamily="2" charset="2"/>
              <a:buChar char="§"/>
            </a:pPr>
            <a:r>
              <a:rPr lang="es-CL" altLang="es-ES" sz="4000" dirty="0" smtClean="0"/>
              <a:t>Principio de responsabilidad común</a:t>
            </a:r>
            <a:endParaRPr lang="es-ES" altLang="es-ES" sz="40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52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196499"/>
            <a:ext cx="61806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CL" sz="3200" b="1" dirty="0" smtClean="0"/>
              <a:t>IV. ¿Qué </a:t>
            </a:r>
            <a:r>
              <a:rPr lang="es-CL" sz="3200" b="1" dirty="0"/>
              <a:t>le corresponde hacer </a:t>
            </a:r>
            <a:endParaRPr lang="es-CL" sz="3200" b="1" dirty="0" smtClean="0"/>
          </a:p>
          <a:p>
            <a:pPr eaLnBrk="1" hangingPunct="1"/>
            <a:r>
              <a:rPr lang="es-CL" sz="3200" b="1" dirty="0"/>
              <a:t> </a:t>
            </a:r>
            <a:r>
              <a:rPr lang="es-CL" sz="3200" b="1" dirty="0" smtClean="0"/>
              <a:t>                </a:t>
            </a:r>
            <a:r>
              <a:rPr lang="es-CL" sz="3200" b="1" dirty="0" smtClean="0"/>
              <a:t>a </a:t>
            </a:r>
            <a:r>
              <a:rPr lang="es-CL" sz="3200" b="1" dirty="0"/>
              <a:t>la empresa?</a:t>
            </a:r>
            <a:endParaRPr lang="es-ES" sz="3200" b="1" dirty="0"/>
          </a:p>
        </p:txBody>
      </p:sp>
      <p:sp>
        <p:nvSpPr>
          <p:cNvPr id="3" name="Text Box 5"/>
          <p:cNvSpPr txBox="1">
            <a:spLocks noChangeArrowheads="1"/>
          </p:cNvSpPr>
          <p:nvPr/>
        </p:nvSpPr>
        <p:spPr bwMode="auto">
          <a:xfrm>
            <a:off x="977900" y="1628800"/>
            <a:ext cx="68611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CL" b="1" dirty="0"/>
              <a:t>RSE: 	hacer bien su negocio</a:t>
            </a:r>
          </a:p>
          <a:p>
            <a:pPr eaLnBrk="1" hangingPunct="1"/>
            <a:r>
              <a:rPr lang="es-CL" b="1" dirty="0"/>
              <a:t>	hacer bien el “cómo” y “con quienes”</a:t>
            </a:r>
          </a:p>
          <a:p>
            <a:pPr eaLnBrk="1" hangingPunct="1"/>
            <a:r>
              <a:rPr lang="es-CL" b="1" dirty="0"/>
              <a:t>	hacer bien el “vínculo” con la comunidad</a:t>
            </a:r>
            <a:endParaRPr lang="es-ES" b="1" dirty="0"/>
          </a:p>
        </p:txBody>
      </p:sp>
      <p:sp>
        <p:nvSpPr>
          <p:cNvPr id="4" name="Text Box 8"/>
          <p:cNvSpPr txBox="1">
            <a:spLocks noChangeArrowheads="1"/>
          </p:cNvSpPr>
          <p:nvPr/>
        </p:nvSpPr>
        <p:spPr bwMode="auto">
          <a:xfrm>
            <a:off x="611188" y="2781300"/>
            <a:ext cx="741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 typeface="Arial" charset="0"/>
              <a:buChar char="→"/>
            </a:pPr>
            <a:r>
              <a:rPr lang="es-CL" sz="2400" b="1"/>
              <a:t>¿Qué pasa hoy en Chile?, ¿en dónde tenemos oportunidades de ser mejores y  aportar como empresas?</a:t>
            </a:r>
            <a:endParaRPr lang="es-ES" sz="2400" b="1"/>
          </a:p>
        </p:txBody>
      </p:sp>
      <p:sp>
        <p:nvSpPr>
          <p:cNvPr id="5" name="Text Box 15"/>
          <p:cNvSpPr txBox="1">
            <a:spLocks noChangeArrowheads="1"/>
          </p:cNvSpPr>
          <p:nvPr/>
        </p:nvSpPr>
        <p:spPr bwMode="auto">
          <a:xfrm>
            <a:off x="1116013" y="3860800"/>
            <a:ext cx="62880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CL"/>
              <a:t>			Ingresos económicos</a:t>
            </a:r>
          </a:p>
          <a:p>
            <a:pPr eaLnBrk="1" hangingPunct="1"/>
            <a:r>
              <a:rPr lang="es-CL"/>
              <a:t>Desigualdades:		Oportunidades educacionales</a:t>
            </a:r>
          </a:p>
          <a:p>
            <a:pPr eaLnBrk="1" hangingPunct="1"/>
            <a:r>
              <a:rPr lang="es-CL"/>
              <a:t>			Bienes y servicios</a:t>
            </a:r>
            <a:endParaRPr lang="es-ES"/>
          </a:p>
        </p:txBody>
      </p:sp>
      <p:sp>
        <p:nvSpPr>
          <p:cNvPr id="6" name="Text Box 17"/>
          <p:cNvSpPr txBox="1">
            <a:spLocks noChangeArrowheads="1"/>
          </p:cNvSpPr>
          <p:nvPr/>
        </p:nvSpPr>
        <p:spPr bwMode="auto">
          <a:xfrm>
            <a:off x="1116013" y="5229225"/>
            <a:ext cx="65849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CL"/>
              <a:t>			Materialismo + hedonismo</a:t>
            </a:r>
          </a:p>
          <a:p>
            <a:pPr eaLnBrk="1" hangingPunct="1"/>
            <a:r>
              <a:rPr lang="es-CL"/>
              <a:t>Desintegración	:	Individualismo + relativismo</a:t>
            </a:r>
          </a:p>
          <a:p>
            <a:pPr eaLnBrk="1" hangingPunct="1"/>
            <a:r>
              <a:rPr lang="es-CL"/>
              <a:t>Existencial		Impulsividad + indiferencia	</a:t>
            </a:r>
            <a:endParaRPr lang="es-ES"/>
          </a:p>
        </p:txBody>
      </p:sp>
      <p:pic>
        <p:nvPicPr>
          <p:cNvPr id="7" name="6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248439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6128" y="408372"/>
            <a:ext cx="8260672" cy="1039427"/>
          </a:xfrm>
          <a:prstGeom prst="rect">
            <a:avLst/>
          </a:prstGeom>
        </p:spPr>
        <p:txBody>
          <a:bodyPr>
            <a:normAutofit fontScale="90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dirty="0" smtClean="0">
                <a:solidFill>
                  <a:schemeClr val="tx1"/>
                </a:solidFill>
                <a:latin typeface="Arial" panose="020B0604020202020204" pitchFamily="34" charset="0"/>
                <a:cs typeface="Arial" panose="020B0604020202020204" pitchFamily="34" charset="0"/>
              </a:rPr>
              <a:t>Desarrollo, s</a:t>
            </a:r>
            <a:r>
              <a:rPr lang="es-ES_tradnl" dirty="0" smtClean="0">
                <a:solidFill>
                  <a:schemeClr val="tx1"/>
                </a:solidFill>
                <a:latin typeface="Arial" panose="020B0604020202020204" pitchFamily="34" charset="0"/>
                <a:cs typeface="Arial" panose="020B0604020202020204" pitchFamily="34" charset="0"/>
              </a:rPr>
              <a:t>uperación </a:t>
            </a:r>
            <a:r>
              <a:rPr lang="es-ES_tradnl" dirty="0" smtClean="0">
                <a:solidFill>
                  <a:schemeClr val="tx1"/>
                </a:solidFill>
                <a:latin typeface="Arial" panose="020B0604020202020204" pitchFamily="34" charset="0"/>
                <a:cs typeface="Arial" panose="020B0604020202020204" pitchFamily="34" charset="0"/>
              </a:rPr>
              <a:t>de la pobreza e inclusión social</a:t>
            </a:r>
            <a:endParaRPr lang="es-ES" dirty="0">
              <a:solidFill>
                <a:schemeClr val="tx1"/>
              </a:solidFill>
              <a:latin typeface="Arial" panose="020B0604020202020204" pitchFamily="34" charset="0"/>
              <a:cs typeface="Arial" panose="020B0604020202020204" pitchFamily="34" charset="0"/>
            </a:endParaRPr>
          </a:p>
        </p:txBody>
      </p:sp>
      <p:pic>
        <p:nvPicPr>
          <p:cNvPr id="5" name="3 Marcador de contenido"/>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28973" y="1752600"/>
            <a:ext cx="7886053" cy="4373563"/>
          </a:xfrm>
          <a:prstGeom prst="rect">
            <a:avLst/>
          </a:prstGeom>
          <a:noFill/>
          <a:ln>
            <a:noFill/>
          </a:ln>
        </p:spPr>
      </p:pic>
      <p:pic>
        <p:nvPicPr>
          <p:cNvPr id="6" name="5 Imagen"/>
          <p:cNvPicPr>
            <a:picLocks noChangeAspect="1"/>
          </p:cNvPicPr>
          <p:nvPr/>
        </p:nvPicPr>
        <p:blipFill>
          <a:blip r:embed="rId3"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177984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Marcador de contenido"/>
          <p:cNvSpPr txBox="1">
            <a:spLocks/>
          </p:cNvSpPr>
          <p:nvPr/>
        </p:nvSpPr>
        <p:spPr>
          <a:xfrm>
            <a:off x="827584" y="404664"/>
            <a:ext cx="7498080" cy="4525260"/>
          </a:xfrm>
          <a:prstGeom prst="rect">
            <a:avLst/>
          </a:prstGeom>
        </p:spPr>
        <p:txBody>
          <a:bodyPr>
            <a:normAutofit fontScale="77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r>
              <a:rPr lang="es-CL" sz="5700" b="0" dirty="0" smtClean="0">
                <a:latin typeface="+mj-lt"/>
                <a:cs typeface="Arial" pitchFamily="34" charset="0"/>
              </a:rPr>
              <a:t>“ Por el trabajo el hombre y la mujer dan lo mejor que tienen: su actividad personal, algo suyo, lo más suyo, no su dinero, sus bienes, sino su esfuerzo, su vida misma”</a:t>
            </a:r>
          </a:p>
          <a:p>
            <a:r>
              <a:rPr lang="es-CL" sz="3100" b="0" dirty="0" smtClean="0">
                <a:latin typeface="+mj-lt"/>
                <a:cs typeface="Arial" pitchFamily="34" charset="0"/>
              </a:rPr>
              <a:t> </a:t>
            </a:r>
            <a:r>
              <a:rPr lang="es-CL" sz="2600" b="0" dirty="0" smtClean="0">
                <a:latin typeface="+mj-lt"/>
                <a:cs typeface="Arial" pitchFamily="34" charset="0"/>
              </a:rPr>
              <a:t>P. Alberto Hurtado</a:t>
            </a:r>
          </a:p>
          <a:p>
            <a:endParaRPr lang="es-CL" sz="4000" dirty="0" smtClean="0"/>
          </a:p>
          <a:p>
            <a:endParaRPr lang="es-CL" sz="4000" dirty="0"/>
          </a:p>
        </p:txBody>
      </p:sp>
      <p:pic>
        <p:nvPicPr>
          <p:cNvPr id="6" name="Picture 5" descr="C:\Users\Benito Baranda\Desktop\CIDEVI-VEN\fotos cidevi\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224" y="4653134"/>
            <a:ext cx="2304256" cy="166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_vol_jov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480" y="4653134"/>
            <a:ext cx="2299632" cy="166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Benito Baranda\Desktop\CIDEVI-VEN\fotos cidevi\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029" y="4653133"/>
            <a:ext cx="2430355" cy="166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15094" y="1628800"/>
            <a:ext cx="835273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r>
              <a:rPr lang="es-ES" altLang="es-ES" sz="2200" b="1" dirty="0"/>
              <a:t>Se refiere a cómo una </a:t>
            </a:r>
            <a:r>
              <a:rPr lang="es-ES" altLang="es-ES" sz="2200" b="1" dirty="0" smtClean="0"/>
              <a:t>empresa independiente se su tamaño</a:t>
            </a:r>
            <a:r>
              <a:rPr lang="es-ES" altLang="es-ES" sz="2200" b="1" dirty="0" smtClean="0"/>
              <a:t> </a:t>
            </a:r>
            <a:r>
              <a:rPr lang="es-ES" altLang="es-ES" sz="2200" b="1" dirty="0"/>
              <a:t>integra un conjunto de bienes morales como la honestidad, la confianza, el respeto y la justicia, en sus propias políticas y prácticas, así como en la toma de decisiones en todos los niveles.</a:t>
            </a:r>
          </a:p>
          <a:p>
            <a:pPr algn="just" eaLnBrk="1" hangingPunct="1"/>
            <a:endParaRPr lang="es-ES" altLang="es-ES" sz="2200" b="1" dirty="0"/>
          </a:p>
          <a:p>
            <a:pPr algn="just" eaLnBrk="1" hangingPunct="1"/>
            <a:r>
              <a:rPr lang="es-ES" altLang="es-ES" sz="2200" b="1" dirty="0"/>
              <a:t>¿ Qué finalidad tiene la empresa?</a:t>
            </a:r>
          </a:p>
          <a:p>
            <a:pPr algn="just" eaLnBrk="1" hangingPunct="1"/>
            <a:endParaRPr lang="es-ES" altLang="es-ES" sz="2200" b="1" dirty="0"/>
          </a:p>
          <a:p>
            <a:pPr algn="just" eaLnBrk="1" hangingPunct="1"/>
            <a:r>
              <a:rPr lang="es-ES" altLang="es-ES" sz="2200" b="1" dirty="0"/>
              <a:t>“Su finalidad no es simplemente la producción de beneficios, sino más bien la existencia misma de la empresa, como comunidad de hombres que, de diversas maneras, buscan la satisfacción de sus necesidades fundamentales y constituyen un grupo particular al servicio de la sociedad </a:t>
            </a:r>
            <a:r>
              <a:rPr lang="es-ES" altLang="es-ES" sz="2200" b="1" dirty="0" err="1" smtClean="0"/>
              <a:t>entera”</a:t>
            </a:r>
            <a:r>
              <a:rPr lang="es-ES" altLang="es-ES" sz="1600" dirty="0" err="1" smtClean="0"/>
              <a:t>Juan</a:t>
            </a:r>
            <a:r>
              <a:rPr lang="es-ES" altLang="es-ES" sz="1600" dirty="0" smtClean="0"/>
              <a:t> </a:t>
            </a:r>
            <a:r>
              <a:rPr lang="es-ES" altLang="es-ES" sz="1600" dirty="0"/>
              <a:t>Pablo II, </a:t>
            </a:r>
            <a:r>
              <a:rPr lang="es-ES" altLang="es-ES" sz="1600" dirty="0" err="1"/>
              <a:t>Centessimus</a:t>
            </a:r>
            <a:r>
              <a:rPr lang="es-ES" altLang="es-ES" sz="1600" dirty="0"/>
              <a:t> Annus, 35. </a:t>
            </a:r>
          </a:p>
        </p:txBody>
      </p:sp>
      <p:sp>
        <p:nvSpPr>
          <p:cNvPr id="3" name="Text Box 5"/>
          <p:cNvSpPr txBox="1">
            <a:spLocks noChangeArrowheads="1"/>
          </p:cNvSpPr>
          <p:nvPr/>
        </p:nvSpPr>
        <p:spPr bwMode="auto">
          <a:xfrm>
            <a:off x="187325" y="578757"/>
            <a:ext cx="834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ES" altLang="es-ES" sz="2400" b="1" dirty="0"/>
              <a:t>Responsabilidad social: ejercicio de la ética empresarial</a:t>
            </a:r>
          </a:p>
        </p:txBody>
      </p:sp>
      <p:pic>
        <p:nvPicPr>
          <p:cNvPr id="4" name="3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3765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8428" y="980728"/>
            <a:ext cx="8702675"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b="1" dirty="0">
                <a:latin typeface="Arial" panose="020B0604020202020204" pitchFamily="34" charset="0"/>
                <a:cs typeface="Arial" panose="020B0604020202020204" pitchFamily="34" charset="0"/>
              </a:rPr>
              <a:t>Integridad</a:t>
            </a:r>
            <a:r>
              <a:rPr lang="es-ES"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Visión -&gt; valores -&gt;   </a:t>
            </a:r>
            <a:r>
              <a:rPr lang="es-ES" sz="2000" dirty="0" smtClean="0">
                <a:latin typeface="Arial" panose="020B0604020202020204" pitchFamily="34" charset="0"/>
                <a:cs typeface="Arial" panose="020B0604020202020204" pitchFamily="34" charset="0"/>
              </a:rPr>
              <a:t>prácticas </a:t>
            </a:r>
            <a:r>
              <a:rPr lang="es-ES" sz="2000" dirty="0">
                <a:latin typeface="Arial" panose="020B0604020202020204" pitchFamily="34" charset="0"/>
                <a:cs typeface="Arial" panose="020B0604020202020204" pitchFamily="34" charset="0"/>
              </a:rPr>
              <a:t>operacionales </a:t>
            </a:r>
            <a:r>
              <a:rPr lang="es-ES" sz="2000" dirty="0" smtClean="0">
                <a:latin typeface="Arial" panose="020B0604020202020204" pitchFamily="34" charset="0"/>
                <a:cs typeface="Arial" panose="020B0604020202020204" pitchFamily="34" charset="0"/>
              </a:rPr>
              <a:t>con los 		colaboradores </a:t>
            </a:r>
            <a:r>
              <a:rPr lang="es-ES" sz="2000" dirty="0">
                <a:latin typeface="Arial" panose="020B0604020202020204" pitchFamily="34" charset="0"/>
                <a:cs typeface="Arial" panose="020B0604020202020204" pitchFamily="34" charset="0"/>
              </a:rPr>
              <a:t>(transparencia</a:t>
            </a:r>
            <a:r>
              <a:rPr lang="es-ES" sz="2000" dirty="0" smtClean="0">
                <a:latin typeface="Arial" panose="020B0604020202020204" pitchFamily="34" charset="0"/>
                <a:cs typeface="Arial" panose="020B0604020202020204" pitchFamily="34" charset="0"/>
              </a:rPr>
              <a:t>), negocio, entorno social y natural</a:t>
            </a:r>
            <a:endParaRPr lang="es-ES" sz="2000" dirty="0">
              <a:latin typeface="Arial" panose="020B0604020202020204" pitchFamily="34" charset="0"/>
              <a:cs typeface="Arial" panose="020B0604020202020204" pitchFamily="34" charset="0"/>
            </a:endParaRPr>
          </a:p>
          <a:p>
            <a:pPr eaLnBrk="1" hangingPunct="1"/>
            <a:endParaRPr lang="es-ES" sz="2000" dirty="0">
              <a:latin typeface="Arial" panose="020B0604020202020204" pitchFamily="34" charset="0"/>
              <a:cs typeface="Arial" panose="020B0604020202020204" pitchFamily="34" charset="0"/>
            </a:endParaRPr>
          </a:p>
          <a:p>
            <a:pPr eaLnBrk="1" hangingPunct="1"/>
            <a:endParaRPr lang="es-ES" sz="2000" dirty="0">
              <a:latin typeface="Arial" panose="020B0604020202020204" pitchFamily="34" charset="0"/>
              <a:cs typeface="Arial" panose="020B0604020202020204" pitchFamily="34" charset="0"/>
            </a:endParaRPr>
          </a:p>
          <a:p>
            <a:pPr eaLnBrk="1" hangingPunct="1"/>
            <a:endParaRPr lang="es-ES" sz="2000" dirty="0">
              <a:latin typeface="Arial" panose="020B0604020202020204" pitchFamily="34" charset="0"/>
              <a:cs typeface="Arial" panose="020B0604020202020204" pitchFamily="34" charset="0"/>
            </a:endParaRPr>
          </a:p>
          <a:p>
            <a:pPr eaLnBrk="1" hangingPunct="1"/>
            <a:r>
              <a:rPr lang="es-ES" b="1" dirty="0">
                <a:latin typeface="Arial" panose="020B0604020202020204" pitchFamily="34" charset="0"/>
                <a:cs typeface="Arial" panose="020B0604020202020204" pitchFamily="34" charset="0"/>
              </a:rPr>
              <a:t>Reputación</a:t>
            </a:r>
            <a:r>
              <a:rPr lang="es-ES" dirty="0">
                <a:latin typeface="Arial" panose="020B0604020202020204" pitchFamily="34" charset="0"/>
                <a:cs typeface="Arial" panose="020B0604020202020204" pitchFamily="34" charset="0"/>
              </a:rPr>
              <a:t>: </a:t>
            </a:r>
          </a:p>
          <a:p>
            <a:pPr eaLnBrk="1" hangingPunct="1"/>
            <a:r>
              <a:rPr lang="es-ES" sz="1800" dirty="0">
                <a:latin typeface="Arial" panose="020B0604020202020204" pitchFamily="34" charset="0"/>
                <a:cs typeface="Arial" panose="020B0604020202020204" pitchFamily="34" charset="0"/>
              </a:rPr>
              <a:t>ciudadanos    = responsabilidad -&gt; responsabilidad  -&gt; relaciones -&gt;  </a:t>
            </a:r>
            <a:r>
              <a:rPr lang="es-ES" sz="1800" dirty="0" smtClean="0">
                <a:latin typeface="Arial" panose="020B0604020202020204" pitchFamily="34" charset="0"/>
                <a:cs typeface="Arial" panose="020B0604020202020204" pitchFamily="34" charset="0"/>
              </a:rPr>
              <a:t>donaciones</a:t>
            </a:r>
            <a:endParaRPr lang="es-ES" sz="1800" dirty="0">
              <a:latin typeface="Arial" panose="020B0604020202020204" pitchFamily="34" charset="0"/>
              <a:cs typeface="Arial" panose="020B0604020202020204" pitchFamily="34" charset="0"/>
            </a:endParaRPr>
          </a:p>
          <a:p>
            <a:pPr eaLnBrk="1" hangingPunct="1"/>
            <a:r>
              <a:rPr lang="es-ES" sz="1800" dirty="0">
                <a:latin typeface="Arial" panose="020B0604020202020204" pitchFamily="34" charset="0"/>
                <a:cs typeface="Arial" panose="020B0604020202020204" pitchFamily="34" charset="0"/>
              </a:rPr>
              <a:t>corporativos       corporativa	     social 	 corporativas   voluntariado </a:t>
            </a:r>
          </a:p>
          <a:p>
            <a:pPr eaLnBrk="1" hangingPunct="1"/>
            <a:r>
              <a:rPr lang="es-ES" sz="1800" dirty="0">
                <a:latin typeface="Arial" panose="020B0604020202020204" pitchFamily="34" charset="0"/>
                <a:cs typeface="Arial" panose="020B0604020202020204" pitchFamily="34" charset="0"/>
              </a:rPr>
              <a:t>				 corporativa           con la </a:t>
            </a:r>
          </a:p>
          <a:p>
            <a:pPr eaLnBrk="1" hangingPunct="1"/>
            <a:r>
              <a:rPr lang="es-ES" sz="1800" dirty="0">
                <a:latin typeface="Arial" panose="020B0604020202020204" pitchFamily="34" charset="0"/>
                <a:cs typeface="Arial" panose="020B0604020202020204" pitchFamily="34" charset="0"/>
              </a:rPr>
              <a:t>						 Comunidad</a:t>
            </a:r>
          </a:p>
          <a:p>
            <a:pPr eaLnBrk="1" hangingPunct="1"/>
            <a:endParaRPr lang="es-ES" sz="1800" dirty="0">
              <a:latin typeface="Arial" panose="020B0604020202020204" pitchFamily="34" charset="0"/>
              <a:cs typeface="Arial" panose="020B0604020202020204" pitchFamily="34" charset="0"/>
            </a:endParaRPr>
          </a:p>
          <a:p>
            <a:pPr eaLnBrk="1" hangingPunct="1"/>
            <a:r>
              <a:rPr lang="es-ES" sz="2000" dirty="0">
                <a:latin typeface="Arial" panose="020B0604020202020204" pitchFamily="34" charset="0"/>
                <a:cs typeface="Arial" panose="020B0604020202020204" pitchFamily="34" charset="0"/>
              </a:rPr>
              <a:t>							</a:t>
            </a:r>
          </a:p>
          <a:p>
            <a:pPr eaLnBrk="1" hangingPunct="1"/>
            <a:r>
              <a:rPr lang="es-ES" b="1" dirty="0">
                <a:latin typeface="Arial" panose="020B0604020202020204" pitchFamily="34" charset="0"/>
                <a:cs typeface="Arial" panose="020B0604020202020204" pitchFamily="34" charset="0"/>
              </a:rPr>
              <a:t>Acción y     </a:t>
            </a:r>
          </a:p>
          <a:p>
            <a:pPr eaLnBrk="1" hangingPunct="1"/>
            <a:r>
              <a:rPr lang="es-ES" b="1" dirty="0">
                <a:latin typeface="Arial" panose="020B0604020202020204" pitchFamily="34" charset="0"/>
                <a:cs typeface="Arial" panose="020B0604020202020204" pitchFamily="34" charset="0"/>
              </a:rPr>
              <a:t>Compromiso</a:t>
            </a: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Compañía -&gt; comunidad -&gt; </a:t>
            </a:r>
            <a:r>
              <a:rPr lang="es-ES" sz="2000" dirty="0" smtClean="0">
                <a:latin typeface="Arial" panose="020B0604020202020204" pitchFamily="34" charset="0"/>
                <a:cs typeface="Arial" panose="020B0604020202020204" pitchFamily="34" charset="0"/>
              </a:rPr>
              <a:t>intereses locales</a:t>
            </a:r>
            <a:endParaRPr lang="es-ES" sz="2000" b="1" dirty="0">
              <a:latin typeface="Arial" panose="020B0604020202020204" pitchFamily="34" charset="0"/>
              <a:cs typeface="Arial" panose="020B0604020202020204" pitchFamily="34" charset="0"/>
            </a:endParaRPr>
          </a:p>
          <a:p>
            <a:pPr eaLnBrk="1" hangingPunct="1"/>
            <a:r>
              <a:rPr lang="es-ES" b="1" dirty="0">
                <a:latin typeface="Arial" panose="020B0604020202020204" pitchFamily="34" charset="0"/>
                <a:cs typeface="Arial" panose="020B0604020202020204" pitchFamily="34" charset="0"/>
              </a:rPr>
              <a:t>Social</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ecológicos, sociales</a:t>
            </a:r>
            <a:r>
              <a:rPr lang="es-ES" sz="2000" dirty="0" smtClean="0">
                <a:latin typeface="Arial" panose="020B0604020202020204" pitchFamily="34" charset="0"/>
                <a:cs typeface="Arial" panose="020B0604020202020204" pitchFamily="34" charset="0"/>
              </a:rPr>
              <a:t>, educacionales…etc.) </a:t>
            </a:r>
            <a:r>
              <a:rPr lang="es-ES" sz="2000" dirty="0">
                <a:latin typeface="Comic Sans MS" pitchFamily="66" charset="0"/>
              </a:rPr>
              <a:t>						</a:t>
            </a:r>
            <a:r>
              <a:rPr lang="es-ES" sz="2000" dirty="0" smtClean="0">
                <a:latin typeface="Comic Sans MS" pitchFamily="66" charset="0"/>
              </a:rPr>
              <a:t> </a:t>
            </a:r>
            <a:endParaRPr lang="es-ES" sz="2000" dirty="0">
              <a:latin typeface="Comic Sans MS" pitchFamily="66" charset="0"/>
            </a:endParaRPr>
          </a:p>
          <a:p>
            <a:pPr eaLnBrk="1" hangingPunct="1"/>
            <a:endParaRPr lang="es-ES" sz="2000" dirty="0">
              <a:solidFill>
                <a:schemeClr val="bg2"/>
              </a:solidFill>
              <a:latin typeface="Comic Sans MS" pitchFamily="66" charset="0"/>
            </a:endParaRPr>
          </a:p>
          <a:p>
            <a:pPr eaLnBrk="1" hangingPunct="1"/>
            <a:endParaRPr lang="es-ES" sz="2000" dirty="0">
              <a:solidFill>
                <a:schemeClr val="bg2"/>
              </a:solidFill>
              <a:latin typeface="Comic Sans MS" pitchFamily="66" charset="0"/>
            </a:endParaRPr>
          </a:p>
          <a:p>
            <a:pPr eaLnBrk="1" hangingPunct="1"/>
            <a:endParaRPr lang="es-ES" sz="2000" dirty="0">
              <a:solidFill>
                <a:schemeClr val="bg2"/>
              </a:solidFill>
              <a:latin typeface="Comic Sans MS" pitchFamily="66" charset="0"/>
            </a:endParaRPr>
          </a:p>
        </p:txBody>
      </p:sp>
      <p:sp>
        <p:nvSpPr>
          <p:cNvPr id="3" name="Text Box 4"/>
          <p:cNvSpPr txBox="1">
            <a:spLocks noChangeArrowheads="1"/>
          </p:cNvSpPr>
          <p:nvPr/>
        </p:nvSpPr>
        <p:spPr bwMode="auto">
          <a:xfrm>
            <a:off x="683568" y="276799"/>
            <a:ext cx="6629059" cy="461665"/>
          </a:xfrm>
          <a:prstGeom prst="rect">
            <a:avLst/>
          </a:prstGeom>
          <a:noFill/>
          <a:ln w="9525">
            <a:noFill/>
            <a:miter lim="800000"/>
            <a:headEnd/>
            <a:tailEnd/>
          </a:ln>
        </p:spPr>
        <p:txBody>
          <a:bodyPr wrap="none">
            <a:spAutoFit/>
          </a:bodyPr>
          <a:lstStyle/>
          <a:p>
            <a:pPr>
              <a:defRPr/>
            </a:pPr>
            <a:r>
              <a:rPr lang="es-CL" sz="2400" b="1" dirty="0" smtClean="0">
                <a:latin typeface="+mj-lt"/>
              </a:rPr>
              <a:t>Elementos de la RSE a considerar en su aplicación: </a:t>
            </a:r>
            <a:endParaRPr lang="es-CL" sz="2400" b="1" dirty="0">
              <a:latin typeface="+mj-lt"/>
            </a:endParaRPr>
          </a:p>
        </p:txBody>
      </p:sp>
      <p:pic>
        <p:nvPicPr>
          <p:cNvPr id="4" name="3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82900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65113" y="285750"/>
            <a:ext cx="8229600" cy="1143000"/>
          </a:xfrm>
          <a:prstGeom prst="rect">
            <a:avLst/>
          </a:prstGeom>
        </p:spPr>
        <p:txBody>
          <a:bodyPr>
            <a:normAutofit fontScale="75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CL" sz="3600" dirty="0" smtClean="0">
                <a:solidFill>
                  <a:schemeClr val="tx2">
                    <a:satMod val="130000"/>
                  </a:schemeClr>
                </a:solidFill>
              </a:rPr>
              <a:t>Los líderes </a:t>
            </a:r>
            <a:r>
              <a:rPr lang="es-CL" sz="3600" dirty="0" smtClean="0">
                <a:solidFill>
                  <a:schemeClr val="tx2">
                    <a:satMod val="130000"/>
                  </a:schemeClr>
                </a:solidFill>
              </a:rPr>
              <a:t>de la empresa </a:t>
            </a:r>
            <a:r>
              <a:rPr lang="es-CL" sz="3600" dirty="0" smtClean="0">
                <a:solidFill>
                  <a:schemeClr val="tx2">
                    <a:satMod val="130000"/>
                  </a:schemeClr>
                </a:solidFill>
              </a:rPr>
              <a:t>influyen </a:t>
            </a:r>
            <a:r>
              <a:rPr lang="es-CL" sz="3600" dirty="0" smtClean="0">
                <a:solidFill>
                  <a:schemeClr val="tx2">
                    <a:satMod val="130000"/>
                  </a:schemeClr>
                </a:solidFill>
              </a:rPr>
              <a:t>sobre cómo los demás ven el mundo y cómo deciden actuar</a:t>
            </a:r>
            <a:endParaRPr lang="es-CL" sz="3600" dirty="0">
              <a:solidFill>
                <a:schemeClr val="tx2">
                  <a:satMod val="130000"/>
                </a:schemeClr>
              </a:solidFill>
            </a:endParaRPr>
          </a:p>
        </p:txBody>
      </p:sp>
      <p:sp>
        <p:nvSpPr>
          <p:cNvPr id="3" name="2 Marcador de texto"/>
          <p:cNvSpPr txBox="1">
            <a:spLocks/>
          </p:cNvSpPr>
          <p:nvPr/>
        </p:nvSpPr>
        <p:spPr>
          <a:xfrm>
            <a:off x="357188" y="1643063"/>
            <a:ext cx="4022725" cy="639762"/>
          </a:xfrm>
          <a:prstGeom prst="rect">
            <a:avLst/>
          </a:prstGeom>
        </p:spPr>
        <p:txBody>
          <a:bodyPr>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2"/>
              <a:buNone/>
              <a:defRPr/>
            </a:pPr>
            <a:r>
              <a:rPr lang="es-CL" smtClean="0"/>
              <a:t>Establecen y guían el rumbo de la empresa</a:t>
            </a:r>
            <a:endParaRPr lang="es-CL" dirty="0"/>
          </a:p>
        </p:txBody>
      </p:sp>
      <p:sp>
        <p:nvSpPr>
          <p:cNvPr id="4" name="3 Marcador de contenido"/>
          <p:cNvSpPr txBox="1">
            <a:spLocks/>
          </p:cNvSpPr>
          <p:nvPr/>
        </p:nvSpPr>
        <p:spPr>
          <a:xfrm>
            <a:off x="357188" y="2428875"/>
            <a:ext cx="4022725" cy="4114800"/>
          </a:xfrm>
          <a:prstGeom prst="rect">
            <a:avLst/>
          </a:prstGeom>
          <a:ln>
            <a:headEnd/>
            <a:tailEnd/>
          </a:ln>
        </p:spPr>
        <p:txBody>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392113" indent="-273050"/>
            <a:r>
              <a:rPr lang="es-CL" altLang="es-ES" smtClean="0"/>
              <a:t>Identifican y articulan una visión propia de la empresa</a:t>
            </a:r>
          </a:p>
          <a:p>
            <a:pPr marL="392113" indent="-273050"/>
            <a:r>
              <a:rPr lang="es-CL" altLang="es-ES" smtClean="0"/>
              <a:t>Fomentan la aceptación de metas grupales </a:t>
            </a:r>
          </a:p>
          <a:p>
            <a:pPr marL="392113" indent="-273050"/>
            <a:r>
              <a:rPr lang="es-CL" altLang="es-ES" smtClean="0"/>
              <a:t>Generan y entusiasman para altas expectativas de rendimiento individual y colectivo</a:t>
            </a:r>
          </a:p>
          <a:p>
            <a:pPr marL="392113" indent="-273050"/>
            <a:endParaRPr lang="es-CL" altLang="es-ES" smtClean="0"/>
          </a:p>
          <a:p>
            <a:pPr marL="392113" indent="-273050"/>
            <a:endParaRPr lang="es-CL" altLang="es-ES" smtClean="0"/>
          </a:p>
          <a:p>
            <a:pPr marL="392113" indent="-273050"/>
            <a:endParaRPr lang="es-CL" altLang="es-ES" smtClean="0"/>
          </a:p>
        </p:txBody>
      </p:sp>
      <p:sp>
        <p:nvSpPr>
          <p:cNvPr id="5" name="4 Marcador de texto"/>
          <p:cNvSpPr txBox="1">
            <a:spLocks/>
          </p:cNvSpPr>
          <p:nvPr/>
        </p:nvSpPr>
        <p:spPr>
          <a:xfrm>
            <a:off x="4643438" y="1643063"/>
            <a:ext cx="4022725" cy="639762"/>
          </a:xfrm>
          <a:prstGeom prst="rect">
            <a:avLst/>
          </a:prstGeom>
        </p:spPr>
        <p:txBody>
          <a:bodyPr>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2"/>
              <a:buNone/>
              <a:defRPr/>
            </a:pPr>
            <a:r>
              <a:rPr lang="es-CL" smtClean="0"/>
              <a:t>Desarrollan las personas que  componen la organización</a:t>
            </a:r>
            <a:endParaRPr lang="es-CL" dirty="0"/>
          </a:p>
        </p:txBody>
      </p:sp>
      <p:sp>
        <p:nvSpPr>
          <p:cNvPr id="6" name="5 Marcador de contenido"/>
          <p:cNvSpPr txBox="1">
            <a:spLocks/>
          </p:cNvSpPr>
          <p:nvPr/>
        </p:nvSpPr>
        <p:spPr>
          <a:xfrm>
            <a:off x="4643438" y="2428875"/>
            <a:ext cx="4022725" cy="4114800"/>
          </a:xfrm>
          <a:prstGeom prst="rect">
            <a:avLst/>
          </a:prstGeom>
          <a:ln>
            <a:headEnd/>
            <a:tailEnd/>
          </a:ln>
        </p:spPr>
        <p:txBody>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392113" indent="-273050"/>
            <a:r>
              <a:rPr lang="es-CL" altLang="es-ES" smtClean="0"/>
              <a:t>Ofrecen estímulos a las personas, estableciendo un vínculo cercano</a:t>
            </a:r>
          </a:p>
          <a:p>
            <a:pPr marL="392113" indent="-273050"/>
            <a:r>
              <a:rPr lang="es-CL" altLang="es-ES" smtClean="0"/>
              <a:t>Entregan apoyo personal,  individualizado, de acuerdo a las necesidades de cada uno</a:t>
            </a:r>
          </a:p>
          <a:p>
            <a:pPr marL="392113" indent="-273050"/>
            <a:r>
              <a:rPr lang="es-CL" altLang="es-ES" smtClean="0"/>
              <a:t>Proveen un modelo apropiado para crecer y actuar</a:t>
            </a:r>
          </a:p>
          <a:p>
            <a:pPr marL="392113" indent="-273050">
              <a:buFont typeface="Wingdings 2" pitchFamily="18" charset="2"/>
              <a:buNone/>
            </a:pPr>
            <a:endParaRPr lang="es-CL" altLang="es-ES" smtClean="0"/>
          </a:p>
        </p:txBody>
      </p:sp>
      <p:pic>
        <p:nvPicPr>
          <p:cNvPr id="7" name="6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148252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76672"/>
            <a:ext cx="7772400"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altLang="es-ES" b="1" dirty="0" err="1" smtClean="0">
                <a:solidFill>
                  <a:schemeClr val="tx1"/>
                </a:solidFill>
                <a:latin typeface="Arial" panose="020B0604020202020204" pitchFamily="34" charset="0"/>
                <a:cs typeface="Arial" panose="020B0604020202020204" pitchFamily="34" charset="0"/>
              </a:rPr>
              <a:t>RESPOnSABiLIDAD</a:t>
            </a:r>
            <a:r>
              <a:rPr lang="es-ES" altLang="es-ES" b="1" dirty="0" smtClean="0">
                <a:solidFill>
                  <a:schemeClr val="tx1"/>
                </a:solidFill>
                <a:latin typeface="Arial" panose="020B0604020202020204" pitchFamily="34" charset="0"/>
                <a:cs typeface="Arial" panose="020B0604020202020204" pitchFamily="34" charset="0"/>
              </a:rPr>
              <a:t> Y Ética EMPRESARIAL: </a:t>
            </a:r>
            <a:r>
              <a:rPr lang="es-ES" altLang="es-ES" b="1" dirty="0" smtClean="0">
                <a:solidFill>
                  <a:schemeClr val="tx1"/>
                </a:solidFill>
                <a:latin typeface="Arial" panose="020B0604020202020204" pitchFamily="34" charset="0"/>
                <a:cs typeface="Arial" panose="020B0604020202020204" pitchFamily="34" charset="0"/>
              </a:rPr>
              <a:t>su identidad Solidaria</a:t>
            </a:r>
          </a:p>
          <a:p>
            <a:r>
              <a:rPr lang="es-ES" altLang="es-ES" sz="1800" dirty="0" smtClean="0">
                <a:solidFill>
                  <a:schemeClr val="tx1"/>
                </a:solidFill>
                <a:latin typeface="Arial" panose="020B0604020202020204" pitchFamily="34" charset="0"/>
                <a:cs typeface="Arial" panose="020B0604020202020204" pitchFamily="34" charset="0"/>
              </a:rPr>
              <a:t>Joaquín García Roca</a:t>
            </a:r>
            <a:r>
              <a:rPr lang="es-ES" altLang="es-ES" b="1" dirty="0" smtClean="0">
                <a:solidFill>
                  <a:srgbClr val="000000"/>
                </a:solidFill>
              </a:rPr>
              <a:t/>
            </a:r>
            <a:br>
              <a:rPr lang="es-ES" altLang="es-ES" b="1" dirty="0" smtClean="0">
                <a:solidFill>
                  <a:srgbClr val="000000"/>
                </a:solidFill>
              </a:rPr>
            </a:br>
            <a:endParaRPr lang="es-ES_tradnl" altLang="es-ES" b="1" dirty="0" smtClean="0">
              <a:solidFill>
                <a:srgbClr val="000000"/>
              </a:solidFill>
            </a:endParaRPr>
          </a:p>
        </p:txBody>
      </p:sp>
      <p:sp>
        <p:nvSpPr>
          <p:cNvPr id="3" name="Rectangle 3"/>
          <p:cNvSpPr txBox="1">
            <a:spLocks noChangeArrowheads="1"/>
          </p:cNvSpPr>
          <p:nvPr/>
        </p:nvSpPr>
        <p:spPr>
          <a:xfrm>
            <a:off x="152222" y="1619672"/>
            <a:ext cx="8839200" cy="413724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lgn="just">
              <a:buFontTx/>
              <a:buNone/>
            </a:pPr>
            <a:r>
              <a:rPr lang="es-ES_tradnl" altLang="es-ES" dirty="0" smtClean="0">
                <a:solidFill>
                  <a:schemeClr val="tx1"/>
                </a:solidFill>
                <a:latin typeface="Arial" panose="020B0604020202020204" pitchFamily="34" charset="0"/>
                <a:cs typeface="Arial" panose="020B0604020202020204" pitchFamily="34" charset="0"/>
              </a:rPr>
              <a:t> </a:t>
            </a:r>
            <a:r>
              <a:rPr lang="es-ES_tradnl" altLang="es-ES" i="1" dirty="0" smtClean="0">
                <a:solidFill>
                  <a:schemeClr val="tx1"/>
                </a:solidFill>
                <a:latin typeface="Arial" panose="020B0604020202020204" pitchFamily="34" charset="0"/>
                <a:cs typeface="Arial" panose="020B0604020202020204" pitchFamily="34" charset="0"/>
              </a:rPr>
              <a:t>“La solidaridad es una construcción moral edificada sobre tres dinamismos: </a:t>
            </a:r>
          </a:p>
          <a:p>
            <a:pPr indent="-342900" algn="just"/>
            <a:r>
              <a:rPr lang="es-ES_tradnl" altLang="es-ES" i="1" dirty="0" smtClean="0">
                <a:solidFill>
                  <a:schemeClr val="tx1"/>
                </a:solidFill>
                <a:latin typeface="Arial" panose="020B0604020202020204" pitchFamily="34" charset="0"/>
                <a:cs typeface="Arial" panose="020B0604020202020204" pitchFamily="34" charset="0"/>
              </a:rPr>
              <a:t>el </a:t>
            </a:r>
            <a:r>
              <a:rPr lang="es-ES_tradnl" altLang="es-ES" b="1" i="1" dirty="0" smtClean="0">
                <a:solidFill>
                  <a:schemeClr val="tx1"/>
                </a:solidFill>
                <a:latin typeface="Arial" panose="020B0604020202020204" pitchFamily="34" charset="0"/>
                <a:cs typeface="Arial" panose="020B0604020202020204" pitchFamily="34" charset="0"/>
              </a:rPr>
              <a:t>sentimiento compasivo</a:t>
            </a:r>
            <a:r>
              <a:rPr lang="es-ES_tradnl" altLang="es-ES" i="1" dirty="0" smtClean="0">
                <a:solidFill>
                  <a:schemeClr val="tx1"/>
                </a:solidFill>
                <a:latin typeface="Arial" panose="020B0604020202020204" pitchFamily="34" charset="0"/>
                <a:cs typeface="Arial" panose="020B0604020202020204" pitchFamily="34" charset="0"/>
              </a:rPr>
              <a:t>, que nos lleva a ser unos para los otros; </a:t>
            </a:r>
          </a:p>
          <a:p>
            <a:pPr indent="-342900" algn="just"/>
            <a:r>
              <a:rPr lang="es-ES_tradnl" altLang="es-ES" i="1" dirty="0" smtClean="0">
                <a:solidFill>
                  <a:schemeClr val="tx1"/>
                </a:solidFill>
                <a:latin typeface="Arial" panose="020B0604020202020204" pitchFamily="34" charset="0"/>
                <a:cs typeface="Arial" panose="020B0604020202020204" pitchFamily="34" charset="0"/>
              </a:rPr>
              <a:t>la </a:t>
            </a:r>
            <a:r>
              <a:rPr lang="es-ES_tradnl" altLang="es-ES" b="1" i="1" dirty="0" smtClean="0">
                <a:solidFill>
                  <a:schemeClr val="tx1"/>
                </a:solidFill>
                <a:latin typeface="Arial" panose="020B0604020202020204" pitchFamily="34" charset="0"/>
                <a:cs typeface="Arial" panose="020B0604020202020204" pitchFamily="34" charset="0"/>
              </a:rPr>
              <a:t>actitud de reconocimiento</a:t>
            </a:r>
            <a:r>
              <a:rPr lang="es-ES_tradnl" altLang="es-ES" i="1" dirty="0" smtClean="0">
                <a:solidFill>
                  <a:schemeClr val="tx1"/>
                </a:solidFill>
                <a:latin typeface="Arial" panose="020B0604020202020204" pitchFamily="34" charset="0"/>
                <a:cs typeface="Arial" panose="020B0604020202020204" pitchFamily="34" charset="0"/>
              </a:rPr>
              <a:t>, que nos convoca a vivir unos con otros, dando y recibiendo unos de otros; </a:t>
            </a:r>
          </a:p>
          <a:p>
            <a:pPr indent="-342900" algn="just"/>
            <a:r>
              <a:rPr lang="es-ES_tradnl" altLang="es-ES" i="1" dirty="0" smtClean="0">
                <a:solidFill>
                  <a:schemeClr val="tx1"/>
                </a:solidFill>
                <a:latin typeface="Arial" panose="020B0604020202020204" pitchFamily="34" charset="0"/>
                <a:cs typeface="Arial" panose="020B0604020202020204" pitchFamily="34" charset="0"/>
              </a:rPr>
              <a:t>y el </a:t>
            </a:r>
            <a:r>
              <a:rPr lang="es-ES_tradnl" altLang="es-ES" b="1" i="1" dirty="0" smtClean="0">
                <a:solidFill>
                  <a:schemeClr val="tx1"/>
                </a:solidFill>
                <a:latin typeface="Arial" panose="020B0604020202020204" pitchFamily="34" charset="0"/>
                <a:cs typeface="Arial" panose="020B0604020202020204" pitchFamily="34" charset="0"/>
              </a:rPr>
              <a:t>valor de la universalización</a:t>
            </a:r>
            <a:r>
              <a:rPr lang="es-ES_tradnl" altLang="es-ES" i="1" dirty="0" smtClean="0">
                <a:solidFill>
                  <a:schemeClr val="tx1"/>
                </a:solidFill>
                <a:latin typeface="Arial" panose="020B0604020202020204" pitchFamily="34" charset="0"/>
                <a:cs typeface="Arial" panose="020B0604020202020204" pitchFamily="34" charset="0"/>
              </a:rPr>
              <a:t>, que nos impele a hacer unos por otros. </a:t>
            </a:r>
          </a:p>
          <a:p>
            <a:pPr marL="0" indent="0" algn="just">
              <a:buNone/>
            </a:pPr>
            <a:r>
              <a:rPr lang="es-ES_tradnl" altLang="es-ES" sz="1800" i="1" dirty="0" smtClean="0">
                <a:solidFill>
                  <a:schemeClr val="tx1"/>
                </a:solidFill>
                <a:latin typeface="Arial" panose="020B0604020202020204" pitchFamily="34" charset="0"/>
                <a:cs typeface="Arial" panose="020B0604020202020204" pitchFamily="34" charset="0"/>
              </a:rPr>
              <a:t>Y  como todo ello debe ocurrir en el interior de relaciones asimétricas y en un mundo desigual y antagónico, de débiles y poderosos, de víctimas y verdugos, a la solidaridad le es esencial un elemento de “</a:t>
            </a:r>
            <a:r>
              <a:rPr lang="es-ES_tradnl" altLang="es-ES" sz="1800" b="1" i="1" dirty="0" smtClean="0">
                <a:solidFill>
                  <a:schemeClr val="tx1"/>
                </a:solidFill>
                <a:latin typeface="Arial" panose="020B0604020202020204" pitchFamily="34" charset="0"/>
                <a:cs typeface="Arial" panose="020B0604020202020204" pitchFamily="34" charset="0"/>
              </a:rPr>
              <a:t>abajamiento de los unos a los otros</a:t>
            </a:r>
            <a:r>
              <a:rPr lang="es-ES_tradnl" altLang="es-ES" sz="1800" i="1" dirty="0" smtClean="0">
                <a:solidFill>
                  <a:schemeClr val="tx1"/>
                </a:solidFill>
                <a:latin typeface="Arial" panose="020B0604020202020204" pitchFamily="34" charset="0"/>
                <a:cs typeface="Arial" panose="020B0604020202020204" pitchFamily="34" charset="0"/>
              </a:rPr>
              <a:t>”, lo cual significa un cambio radical en el modo de comportarse los humanos.”</a:t>
            </a:r>
            <a:r>
              <a:rPr lang="es-ES_tradnl" altLang="es-ES" sz="1800" dirty="0" smtClean="0">
                <a:solidFill>
                  <a:schemeClr val="tx1"/>
                </a:solidFill>
                <a:latin typeface="Arial" panose="020B0604020202020204" pitchFamily="34" charset="0"/>
                <a:cs typeface="Arial" panose="020B0604020202020204" pitchFamily="34" charset="0"/>
              </a:rPr>
              <a:t> </a:t>
            </a:r>
          </a:p>
          <a:p>
            <a:pPr marL="0" indent="0">
              <a:buFontTx/>
              <a:buNone/>
            </a:pPr>
            <a:endParaRPr lang="es-ES_tradnl" altLang="es-ES" sz="2800" dirty="0" smtClean="0"/>
          </a:p>
        </p:txBody>
      </p:sp>
      <p:pic>
        <p:nvPicPr>
          <p:cNvPr id="4" name="3 Imagen"/>
          <p:cNvPicPr>
            <a:picLocks noChangeAspect="1"/>
          </p:cNvPicPr>
          <p:nvPr/>
        </p:nvPicPr>
        <p:blipFill>
          <a:blip r:embed="rId2" cstate="print"/>
          <a:srcRect/>
          <a:stretch>
            <a:fillRect/>
          </a:stretch>
        </p:blipFill>
        <p:spPr bwMode="auto">
          <a:xfrm>
            <a:off x="8388424" y="5975468"/>
            <a:ext cx="792088" cy="882531"/>
          </a:xfrm>
          <a:prstGeom prst="rect">
            <a:avLst/>
          </a:prstGeom>
          <a:noFill/>
          <a:ln w="9525">
            <a:noFill/>
            <a:miter lim="800000"/>
            <a:headEnd/>
            <a:tailEnd/>
          </a:ln>
        </p:spPr>
      </p:pic>
    </p:spTree>
    <p:extLst>
      <p:ext uri="{BB962C8B-B14F-4D97-AF65-F5344CB8AC3E}">
        <p14:creationId xmlns:p14="http://schemas.microsoft.com/office/powerpoint/2010/main" val="42228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1196752"/>
            <a:ext cx="835292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just" eaLnBrk="1" hangingPunct="1">
              <a:spcBef>
                <a:spcPct val="0"/>
              </a:spcBef>
              <a:buClrTx/>
              <a:buFontTx/>
              <a:buNone/>
            </a:pPr>
            <a:r>
              <a:rPr lang="es-CL" altLang="es-ES" sz="2400" dirty="0"/>
              <a:t>“El </a:t>
            </a:r>
            <a:r>
              <a:rPr lang="es-CL" altLang="es-ES" sz="2400" b="1" dirty="0"/>
              <a:t>mundo humano es un mundo social y está construido socialmente</a:t>
            </a:r>
            <a:r>
              <a:rPr lang="es-CL" altLang="es-ES" sz="2400" dirty="0"/>
              <a:t>. Eso no quiere decir que deba construirse sólo de una manera. Pero tampoco puede ser construido como nos plazca. En la naturaleza humana hay constantes morales, estéticas y políticas, que se pueden desafiar sólo bajo nuestro propio riesgo, y que debemos tratar de obedecer. Tal vez la principal tarea de la filosofía bajo las condiciones modernas es la de reivindicar el mundo humano, mostrando que las sugerencias sociales que subyacen a nuestra comprensión nos son necesarias y son parte de nuestra </a:t>
            </a:r>
            <a:r>
              <a:rPr lang="es-CL" altLang="es-ES" sz="2400" dirty="0" smtClean="0"/>
              <a:t>felicidad”.</a:t>
            </a:r>
            <a:endParaRPr lang="es-CL" altLang="es-ES" sz="2400" dirty="0"/>
          </a:p>
          <a:p>
            <a:pPr algn="just" eaLnBrk="1" hangingPunct="1">
              <a:spcBef>
                <a:spcPct val="0"/>
              </a:spcBef>
              <a:buClrTx/>
              <a:buFontTx/>
              <a:buNone/>
            </a:pPr>
            <a:endParaRPr lang="es-CL" altLang="es-ES" sz="2000" dirty="0"/>
          </a:p>
          <a:p>
            <a:pPr algn="r" eaLnBrk="1" hangingPunct="1">
              <a:spcBef>
                <a:spcPct val="0"/>
              </a:spcBef>
              <a:buClrTx/>
              <a:buFontTx/>
              <a:buNone/>
            </a:pPr>
            <a:r>
              <a:rPr lang="es-CL" altLang="es-ES" sz="1600" dirty="0"/>
              <a:t>Roger Scruton </a:t>
            </a:r>
          </a:p>
          <a:p>
            <a:pPr algn="just" eaLnBrk="1" hangingPunct="1">
              <a:spcBef>
                <a:spcPct val="0"/>
              </a:spcBef>
              <a:buClrTx/>
              <a:buFontTx/>
              <a:buNone/>
            </a:pPr>
            <a:endParaRPr lang="es-ES" altLang="es-ES" sz="20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3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46326" y="282905"/>
            <a:ext cx="6181500" cy="830997"/>
          </a:xfrm>
          <a:prstGeom prst="rect">
            <a:avLst/>
          </a:prstGeom>
          <a:noFill/>
          <a:ln w="9525">
            <a:noFill/>
            <a:miter lim="800000"/>
            <a:headEnd/>
            <a:tailEnd/>
          </a:ln>
        </p:spPr>
        <p:txBody>
          <a:bodyPr wrap="none">
            <a:spAutoFit/>
          </a:bodyPr>
          <a:lstStyle/>
          <a:p>
            <a:pPr>
              <a:defRPr/>
            </a:pPr>
            <a:r>
              <a:rPr lang="es-CL" sz="2400" b="1" dirty="0">
                <a:latin typeface="+mj-lt"/>
              </a:rPr>
              <a:t>Ejercicio de la </a:t>
            </a:r>
            <a:r>
              <a:rPr lang="es-CL" sz="2400" b="1" dirty="0" smtClean="0">
                <a:latin typeface="+mj-lt"/>
              </a:rPr>
              <a:t>responsabilidad social en </a:t>
            </a:r>
            <a:endParaRPr lang="es-CL" sz="2400" b="1" dirty="0" smtClean="0">
              <a:latin typeface="+mj-lt"/>
            </a:endParaRPr>
          </a:p>
          <a:p>
            <a:pPr>
              <a:defRPr/>
            </a:pPr>
            <a:r>
              <a:rPr lang="es-CL" sz="2400" b="1" dirty="0">
                <a:latin typeface="+mj-lt"/>
              </a:rPr>
              <a:t> </a:t>
            </a:r>
            <a:r>
              <a:rPr lang="es-CL" sz="2400" b="1" dirty="0" smtClean="0">
                <a:latin typeface="+mj-lt"/>
              </a:rPr>
              <a:t>             </a:t>
            </a:r>
            <a:r>
              <a:rPr lang="es-CL" sz="2400" b="1" dirty="0" smtClean="0">
                <a:latin typeface="+mj-lt"/>
              </a:rPr>
              <a:t>el </a:t>
            </a:r>
            <a:r>
              <a:rPr lang="es-CL" sz="2400" b="1" dirty="0" smtClean="0">
                <a:latin typeface="+mj-lt"/>
              </a:rPr>
              <a:t>mundo empresarial:</a:t>
            </a:r>
            <a:endParaRPr lang="es-CL" sz="2400" b="1" dirty="0">
              <a:latin typeface="+mj-lt"/>
            </a:endParaRPr>
          </a:p>
        </p:txBody>
      </p:sp>
      <p:sp>
        <p:nvSpPr>
          <p:cNvPr id="3" name="Text Box 5"/>
          <p:cNvSpPr txBox="1">
            <a:spLocks noChangeArrowheads="1"/>
          </p:cNvSpPr>
          <p:nvPr/>
        </p:nvSpPr>
        <p:spPr bwMode="auto">
          <a:xfrm>
            <a:off x="971600" y="1425525"/>
            <a:ext cx="6923627" cy="4524315"/>
          </a:xfrm>
          <a:prstGeom prst="rect">
            <a:avLst/>
          </a:prstGeom>
          <a:noFill/>
          <a:ln w="9525">
            <a:noFill/>
            <a:miter lim="800000"/>
            <a:headEnd/>
            <a:tailEnd/>
          </a:ln>
        </p:spPr>
        <p:txBody>
          <a:bodyPr wrap="none">
            <a:spAutoFit/>
          </a:bodyPr>
          <a:lstStyle/>
          <a:p>
            <a:pPr>
              <a:defRPr/>
            </a:pPr>
            <a:r>
              <a:rPr lang="es-CL" sz="2400" b="1" dirty="0" smtClean="0">
                <a:latin typeface="+mj-lt"/>
              </a:rPr>
              <a:t>Negativa</a:t>
            </a:r>
            <a:r>
              <a:rPr lang="es-CL" sz="2400" b="1" dirty="0">
                <a:latin typeface="+mj-lt"/>
              </a:rPr>
              <a:t>	</a:t>
            </a:r>
            <a:r>
              <a:rPr lang="es-CL" sz="2400" dirty="0">
                <a:latin typeface="+mj-lt"/>
              </a:rPr>
              <a:t>	</a:t>
            </a:r>
            <a:r>
              <a:rPr lang="es-CL" sz="2400" b="1" i="1" dirty="0" smtClean="0">
                <a:latin typeface="+mj-lt"/>
              </a:rPr>
              <a:t>RSE </a:t>
            </a:r>
            <a:r>
              <a:rPr lang="es-CL" sz="2400" b="1" i="1" dirty="0">
                <a:latin typeface="+mj-lt"/>
              </a:rPr>
              <a:t>evasiva/prejuiciosa</a:t>
            </a:r>
          </a:p>
          <a:p>
            <a:pPr>
              <a:defRPr/>
            </a:pPr>
            <a:r>
              <a:rPr lang="es-CL" sz="2400" b="1" i="1" dirty="0">
                <a:latin typeface="+mj-lt"/>
              </a:rPr>
              <a:t>			</a:t>
            </a:r>
            <a:r>
              <a:rPr lang="es-CL" sz="2400" b="1" i="1" dirty="0" smtClean="0">
                <a:latin typeface="+mj-lt"/>
              </a:rPr>
              <a:t>RSE </a:t>
            </a:r>
            <a:r>
              <a:rPr lang="es-CL" sz="2400" b="1" i="1" dirty="0">
                <a:latin typeface="+mj-lt"/>
              </a:rPr>
              <a:t>represiva/invasiva</a:t>
            </a:r>
          </a:p>
          <a:p>
            <a:pPr>
              <a:defRPr/>
            </a:pPr>
            <a:r>
              <a:rPr lang="es-CL" sz="2400" b="1" i="1" dirty="0">
                <a:latin typeface="+mj-lt"/>
              </a:rPr>
              <a:t>			</a:t>
            </a:r>
            <a:r>
              <a:rPr lang="es-CL" sz="2400" b="1" i="1" dirty="0" smtClean="0">
                <a:latin typeface="+mj-lt"/>
              </a:rPr>
              <a:t>RSE “redentora/vendedora</a:t>
            </a:r>
            <a:r>
              <a:rPr lang="es-CL" sz="2400" b="1" i="1" dirty="0">
                <a:latin typeface="+mj-lt"/>
              </a:rPr>
              <a:t>”</a:t>
            </a:r>
          </a:p>
          <a:p>
            <a:pPr>
              <a:defRPr/>
            </a:pPr>
            <a:r>
              <a:rPr lang="es-CL" sz="2400" b="1" i="1" dirty="0">
                <a:latin typeface="+mj-lt"/>
              </a:rPr>
              <a:t>	</a:t>
            </a:r>
          </a:p>
          <a:p>
            <a:pPr>
              <a:defRPr/>
            </a:pPr>
            <a:r>
              <a:rPr lang="es-CL" sz="2400" b="1" i="1" dirty="0">
                <a:latin typeface="+mj-lt"/>
              </a:rPr>
              <a:t>			</a:t>
            </a:r>
          </a:p>
          <a:p>
            <a:pPr>
              <a:defRPr/>
            </a:pPr>
            <a:endParaRPr lang="es-CL" sz="2400" b="1" i="1" dirty="0">
              <a:latin typeface="+mj-lt"/>
            </a:endParaRPr>
          </a:p>
          <a:p>
            <a:pPr>
              <a:defRPr/>
            </a:pPr>
            <a:endParaRPr lang="es-CL" sz="2400" b="1" i="1" dirty="0">
              <a:latin typeface="+mj-lt"/>
            </a:endParaRPr>
          </a:p>
          <a:p>
            <a:pPr>
              <a:defRPr/>
            </a:pPr>
            <a:r>
              <a:rPr lang="es-CL" sz="2400" b="1" dirty="0" smtClean="0">
                <a:latin typeface="+mj-lt"/>
              </a:rPr>
              <a:t>Positiva</a:t>
            </a:r>
            <a:r>
              <a:rPr lang="es-CL" sz="2400" b="1" dirty="0">
                <a:latin typeface="+mj-lt"/>
              </a:rPr>
              <a:t>		</a:t>
            </a:r>
            <a:r>
              <a:rPr lang="es-CL" sz="2400" b="1" i="1" dirty="0" smtClean="0">
                <a:latin typeface="+mj-lt"/>
              </a:rPr>
              <a:t>RSE coherente/integra</a:t>
            </a:r>
            <a:endParaRPr lang="es-CL" sz="2400" b="1" i="1" dirty="0">
              <a:latin typeface="+mj-lt"/>
            </a:endParaRPr>
          </a:p>
          <a:p>
            <a:pPr>
              <a:defRPr/>
            </a:pPr>
            <a:r>
              <a:rPr lang="es-CL" sz="2400" b="1" i="1" dirty="0">
                <a:latin typeface="+mj-lt"/>
              </a:rPr>
              <a:t>			</a:t>
            </a:r>
            <a:r>
              <a:rPr lang="es-CL" sz="2400" b="1" i="1" dirty="0" smtClean="0">
                <a:latin typeface="+mj-lt"/>
              </a:rPr>
              <a:t>RSE </a:t>
            </a:r>
            <a:r>
              <a:rPr lang="es-CL" sz="2400" b="1" i="1" dirty="0">
                <a:latin typeface="+mj-lt"/>
              </a:rPr>
              <a:t>compartida/abierta al otro</a:t>
            </a:r>
          </a:p>
          <a:p>
            <a:pPr>
              <a:defRPr/>
            </a:pPr>
            <a:r>
              <a:rPr lang="es-CL" sz="2400" b="1" i="1" dirty="0">
                <a:latin typeface="+mj-lt"/>
              </a:rPr>
              <a:t>			</a:t>
            </a:r>
            <a:r>
              <a:rPr lang="es-CL" sz="2400" b="1" i="1" dirty="0" smtClean="0">
                <a:latin typeface="+mj-lt"/>
              </a:rPr>
              <a:t>RSE empática/servicial</a:t>
            </a:r>
            <a:endParaRPr lang="es-CL" sz="2400" b="1" i="1" dirty="0">
              <a:latin typeface="+mj-lt"/>
            </a:endParaRPr>
          </a:p>
          <a:p>
            <a:pPr>
              <a:defRPr/>
            </a:pPr>
            <a:r>
              <a:rPr lang="es-CL" sz="2400" b="1" i="1" dirty="0"/>
              <a:t>			</a:t>
            </a:r>
          </a:p>
          <a:p>
            <a:pPr>
              <a:defRPr/>
            </a:pPr>
            <a:r>
              <a:rPr lang="es-CL" sz="2400" b="1" i="1" dirty="0"/>
              <a:t>			</a:t>
            </a:r>
            <a:endParaRPr lang="es-ES" sz="2400" b="1" i="1" dirty="0"/>
          </a:p>
        </p:txBody>
      </p:sp>
      <p:sp>
        <p:nvSpPr>
          <p:cNvPr id="4" name="AutoShape 6"/>
          <p:cNvSpPr>
            <a:spLocks noChangeArrowheads="1"/>
          </p:cNvSpPr>
          <p:nvPr/>
        </p:nvSpPr>
        <p:spPr bwMode="auto">
          <a:xfrm flipV="1">
            <a:off x="2556914" y="1570037"/>
            <a:ext cx="504825" cy="288925"/>
          </a:xfrm>
          <a:prstGeom prst="rightArrow">
            <a:avLst>
              <a:gd name="adj1" fmla="val 50000"/>
              <a:gd name="adj2" fmla="val 43681"/>
            </a:avLst>
          </a:prstGeom>
          <a:solidFill>
            <a:srgbClr val="FFFF99"/>
          </a:solidFill>
          <a:ln w="9525">
            <a:solidFill>
              <a:schemeClr val="tx1"/>
            </a:solidFill>
            <a:miter lim="800000"/>
            <a:headEnd/>
            <a:tailEnd/>
          </a:ln>
        </p:spPr>
        <p:txBody>
          <a:bodyPr rot="10800000" wrap="none" anchor="ctr"/>
          <a:lstStyle/>
          <a:p>
            <a:pPr algn="ctr"/>
            <a:endParaRPr lang="es-CL">
              <a:solidFill>
                <a:schemeClr val="tx2"/>
              </a:solidFill>
              <a:latin typeface="Tahoma" pitchFamily="34" charset="0"/>
            </a:endParaRPr>
          </a:p>
        </p:txBody>
      </p:sp>
      <p:sp>
        <p:nvSpPr>
          <p:cNvPr id="5" name="AutoShape 7"/>
          <p:cNvSpPr>
            <a:spLocks noChangeArrowheads="1"/>
          </p:cNvSpPr>
          <p:nvPr/>
        </p:nvSpPr>
        <p:spPr bwMode="auto">
          <a:xfrm flipV="1">
            <a:off x="2556914" y="4093152"/>
            <a:ext cx="504825" cy="288925"/>
          </a:xfrm>
          <a:prstGeom prst="rightArrow">
            <a:avLst>
              <a:gd name="adj1" fmla="val 50000"/>
              <a:gd name="adj2" fmla="val 43681"/>
            </a:avLst>
          </a:prstGeom>
          <a:solidFill>
            <a:srgbClr val="FFFF99"/>
          </a:solidFill>
          <a:ln w="9525">
            <a:solidFill>
              <a:schemeClr val="tx1"/>
            </a:solidFill>
            <a:miter lim="800000"/>
            <a:headEnd/>
            <a:tailEnd/>
          </a:ln>
        </p:spPr>
        <p:txBody>
          <a:bodyPr wrap="none" anchor="ctr"/>
          <a:lstStyle/>
          <a:p>
            <a:endParaRPr lang="es-CL"/>
          </a:p>
        </p:txBody>
      </p:sp>
      <p:sp>
        <p:nvSpPr>
          <p:cNvPr id="6" name="Text Box 8"/>
          <p:cNvSpPr txBox="1">
            <a:spLocks noChangeArrowheads="1"/>
          </p:cNvSpPr>
          <p:nvPr/>
        </p:nvSpPr>
        <p:spPr bwMode="auto">
          <a:xfrm>
            <a:off x="1005433" y="2071688"/>
            <a:ext cx="26597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dirty="0" smtClean="0">
                <a:solidFill>
                  <a:srgbClr val="FF0000"/>
                </a:solidFill>
              </a:rPr>
              <a:t>Rigidiza </a:t>
            </a:r>
            <a:r>
              <a:rPr lang="es-CL" dirty="0">
                <a:solidFill>
                  <a:srgbClr val="FF0000"/>
                </a:solidFill>
              </a:rPr>
              <a:t>los </a:t>
            </a:r>
          </a:p>
          <a:p>
            <a:pPr eaLnBrk="1" hangingPunct="1"/>
            <a:r>
              <a:rPr lang="es-CL" dirty="0">
                <a:solidFill>
                  <a:srgbClr val="FF0000"/>
                </a:solidFill>
              </a:rPr>
              <a:t>hábitos y </a:t>
            </a:r>
            <a:r>
              <a:rPr lang="es-CL" dirty="0" smtClean="0">
                <a:solidFill>
                  <a:srgbClr val="FF0000"/>
                </a:solidFill>
              </a:rPr>
              <a:t>alimenta la </a:t>
            </a:r>
          </a:p>
          <a:p>
            <a:pPr eaLnBrk="1" hangingPunct="1"/>
            <a:r>
              <a:rPr lang="es-CL" dirty="0" smtClean="0">
                <a:solidFill>
                  <a:srgbClr val="FF0000"/>
                </a:solidFill>
              </a:rPr>
              <a:t>Injusticia y los </a:t>
            </a:r>
            <a:r>
              <a:rPr lang="es-CL" dirty="0">
                <a:solidFill>
                  <a:srgbClr val="FF0000"/>
                </a:solidFill>
              </a:rPr>
              <a:t>prejuicios</a:t>
            </a:r>
            <a:endParaRPr lang="es-ES" dirty="0">
              <a:solidFill>
                <a:srgbClr val="FF0000"/>
              </a:solidFill>
            </a:endParaRPr>
          </a:p>
        </p:txBody>
      </p:sp>
      <p:sp>
        <p:nvSpPr>
          <p:cNvPr id="7" name="Text Box 9"/>
          <p:cNvSpPr txBox="1">
            <a:spLocks noChangeArrowheads="1"/>
          </p:cNvSpPr>
          <p:nvPr/>
        </p:nvSpPr>
        <p:spPr bwMode="auto">
          <a:xfrm>
            <a:off x="1080757" y="4581128"/>
            <a:ext cx="20185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dirty="0">
                <a:solidFill>
                  <a:srgbClr val="FF0000"/>
                </a:solidFill>
              </a:rPr>
              <a:t>Modifican los</a:t>
            </a:r>
          </a:p>
          <a:p>
            <a:pPr eaLnBrk="1" hangingPunct="1"/>
            <a:r>
              <a:rPr lang="es-CL" dirty="0">
                <a:solidFill>
                  <a:srgbClr val="FF0000"/>
                </a:solidFill>
              </a:rPr>
              <a:t>hábitos y crean</a:t>
            </a:r>
          </a:p>
          <a:p>
            <a:pPr eaLnBrk="1" hangingPunct="1"/>
            <a:r>
              <a:rPr lang="es-CL" dirty="0">
                <a:solidFill>
                  <a:srgbClr val="FF0000"/>
                </a:solidFill>
              </a:rPr>
              <a:t>una nueva </a:t>
            </a:r>
            <a:r>
              <a:rPr lang="es-CL" dirty="0" smtClean="0">
                <a:solidFill>
                  <a:srgbClr val="FF0000"/>
                </a:solidFill>
              </a:rPr>
              <a:t>cultura</a:t>
            </a:r>
          </a:p>
          <a:p>
            <a:pPr eaLnBrk="1" hangingPunct="1"/>
            <a:r>
              <a:rPr lang="es-CL" dirty="0" smtClean="0">
                <a:solidFill>
                  <a:srgbClr val="FF0000"/>
                </a:solidFill>
              </a:rPr>
              <a:t>empresarial</a:t>
            </a:r>
            <a:endParaRPr lang="es-ES" dirty="0">
              <a:solidFill>
                <a:srgbClr val="FF0000"/>
              </a:solidFill>
            </a:endParaRPr>
          </a:p>
        </p:txBody>
      </p:sp>
      <p:pic>
        <p:nvPicPr>
          <p:cNvPr id="8" name="7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143620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0"/>
                                        <p:tgtEl>
                                          <p:spTgt spid="3">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0"/>
                                        <p:tgtEl>
                                          <p:spTgt spid="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5000"/>
                                        <p:tgtEl>
                                          <p:spTgt spid="3">
                                            <p:txEl>
                                              <p:pRg st="7" end="7"/>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0"/>
                                        <p:tgtEl>
                                          <p:spTgt spid="3">
                                            <p:txEl>
                                              <p:pRg st="8" end="8"/>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5000"/>
                                        <p:tgtEl>
                                          <p:spTgt spid="3">
                                            <p:txEl>
                                              <p:pRg st="9" end="9"/>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up)">
                                      <p:cBhvr>
                                        <p:cTn id="40" dur="5000"/>
                                        <p:tgtEl>
                                          <p:spTgt spid="3">
                                            <p:txEl>
                                              <p:pRg st="10" end="10"/>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up)">
                                      <p:cBhvr>
                                        <p:cTn id="43" dur="50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strVal val="#ppt_w*0.70"/>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563938" y="2133600"/>
            <a:ext cx="3275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400" b="1"/>
              <a:t>Recursos materiales</a:t>
            </a:r>
            <a:endParaRPr lang="es-ES" altLang="es-ES" sz="2400" b="1"/>
          </a:p>
        </p:txBody>
      </p:sp>
      <p:sp>
        <p:nvSpPr>
          <p:cNvPr id="3" name="Rectangle 5"/>
          <p:cNvSpPr>
            <a:spLocks noChangeArrowheads="1"/>
          </p:cNvSpPr>
          <p:nvPr/>
        </p:nvSpPr>
        <p:spPr bwMode="auto">
          <a:xfrm>
            <a:off x="539750" y="260350"/>
            <a:ext cx="727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s-CL" altLang="es-ES" sz="2800" b="1"/>
              <a:t>Caminos para ejecutar la tarea:</a:t>
            </a:r>
          </a:p>
        </p:txBody>
      </p:sp>
      <p:sp>
        <p:nvSpPr>
          <p:cNvPr id="4" name="Rectangle 6"/>
          <p:cNvSpPr>
            <a:spLocks noChangeArrowheads="1"/>
          </p:cNvSpPr>
          <p:nvPr/>
        </p:nvSpPr>
        <p:spPr bwMode="auto">
          <a:xfrm>
            <a:off x="0" y="908050"/>
            <a:ext cx="352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lvl="2" eaLnBrk="1" hangingPunct="1">
              <a:buFontTx/>
              <a:buChar char="•"/>
            </a:pPr>
            <a:r>
              <a:rPr lang="es-CL" altLang="es-ES" sz="2400" b="1"/>
              <a:t>Tiempo/servicio</a:t>
            </a:r>
          </a:p>
        </p:txBody>
      </p:sp>
      <p:sp>
        <p:nvSpPr>
          <p:cNvPr id="5" name="Rectangle 7"/>
          <p:cNvSpPr>
            <a:spLocks noChangeArrowheads="1"/>
          </p:cNvSpPr>
          <p:nvPr/>
        </p:nvSpPr>
        <p:spPr bwMode="auto">
          <a:xfrm>
            <a:off x="2339975" y="1484313"/>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400" b="1"/>
              <a:t>Talento/habilidades</a:t>
            </a:r>
            <a:endParaRPr lang="es-ES" altLang="es-ES" sz="2400" b="1"/>
          </a:p>
        </p:txBody>
      </p:sp>
      <p:sp>
        <p:nvSpPr>
          <p:cNvPr id="6" name="Text Box 8"/>
          <p:cNvSpPr txBox="1">
            <a:spLocks noChangeArrowheads="1"/>
          </p:cNvSpPr>
          <p:nvPr/>
        </p:nvSpPr>
        <p:spPr bwMode="auto">
          <a:xfrm>
            <a:off x="250825" y="2874963"/>
            <a:ext cx="4646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CL" altLang="es-ES" sz="3200" b="1"/>
              <a:t>Instrumentos exitosos:</a:t>
            </a:r>
            <a:endParaRPr lang="es-ES" altLang="es-ES" sz="3200" b="1"/>
          </a:p>
        </p:txBody>
      </p:sp>
      <p:sp>
        <p:nvSpPr>
          <p:cNvPr id="7" name="Text Box 9"/>
          <p:cNvSpPr txBox="1">
            <a:spLocks noChangeArrowheads="1"/>
          </p:cNvSpPr>
          <p:nvPr/>
        </p:nvSpPr>
        <p:spPr bwMode="auto">
          <a:xfrm>
            <a:off x="971550" y="3644900"/>
            <a:ext cx="454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800" b="1"/>
              <a:t>Voluntariado corporativo</a:t>
            </a:r>
            <a:endParaRPr lang="es-ES" altLang="es-ES" sz="2800" b="1"/>
          </a:p>
        </p:txBody>
      </p:sp>
      <p:sp>
        <p:nvSpPr>
          <p:cNvPr id="8" name="Text Box 10"/>
          <p:cNvSpPr txBox="1">
            <a:spLocks noChangeArrowheads="1"/>
          </p:cNvSpPr>
          <p:nvPr/>
        </p:nvSpPr>
        <p:spPr bwMode="auto">
          <a:xfrm>
            <a:off x="971550" y="4149725"/>
            <a:ext cx="4600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800" b="1"/>
              <a:t>Apadrinamiento de obras</a:t>
            </a:r>
            <a:endParaRPr lang="es-ES" altLang="es-ES" sz="2800" b="1"/>
          </a:p>
        </p:txBody>
      </p:sp>
      <p:sp>
        <p:nvSpPr>
          <p:cNvPr id="9" name="Text Box 11"/>
          <p:cNvSpPr txBox="1">
            <a:spLocks noChangeArrowheads="1"/>
          </p:cNvSpPr>
          <p:nvPr/>
        </p:nvSpPr>
        <p:spPr bwMode="auto">
          <a:xfrm>
            <a:off x="971550" y="4725988"/>
            <a:ext cx="7589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800" b="1"/>
              <a:t>Facilitación de obras y programas sociales</a:t>
            </a:r>
            <a:endParaRPr lang="es-ES" altLang="es-ES" sz="2800" b="1"/>
          </a:p>
        </p:txBody>
      </p:sp>
      <p:sp>
        <p:nvSpPr>
          <p:cNvPr id="10" name="Text Box 12"/>
          <p:cNvSpPr txBox="1">
            <a:spLocks noChangeArrowheads="1"/>
          </p:cNvSpPr>
          <p:nvPr/>
        </p:nvSpPr>
        <p:spPr bwMode="auto">
          <a:xfrm>
            <a:off x="971550" y="5302250"/>
            <a:ext cx="5453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800" b="1"/>
              <a:t>Conducción de obras sociales</a:t>
            </a:r>
            <a:endParaRPr lang="es-ES" altLang="es-ES" sz="2800" b="1"/>
          </a:p>
        </p:txBody>
      </p:sp>
      <p:sp>
        <p:nvSpPr>
          <p:cNvPr id="11" name="Text Box 13"/>
          <p:cNvSpPr txBox="1">
            <a:spLocks noChangeArrowheads="1"/>
          </p:cNvSpPr>
          <p:nvPr/>
        </p:nvSpPr>
        <p:spPr bwMode="auto">
          <a:xfrm>
            <a:off x="971550" y="5878513"/>
            <a:ext cx="392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altLang="es-ES" sz="2800" b="1"/>
              <a:t>Programa desayunos</a:t>
            </a:r>
            <a:endParaRPr lang="es-ES" altLang="es-ES" sz="2800" b="1"/>
          </a:p>
        </p:txBody>
      </p:sp>
      <p:pic>
        <p:nvPicPr>
          <p:cNvPr id="12" name="11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3654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0"/>
                                        <p:tgtEl>
                                          <p:spTgt spid="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0"/>
                                        <p:tgtEl>
                                          <p:spTgt spid="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0"/>
                                        <p:tgtEl>
                                          <p:spTgt spid="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0"/>
                                        <p:tgtEl>
                                          <p:spTgt spid="1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79475" y="476672"/>
            <a:ext cx="75803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s-CL" sz="2800" b="1" dirty="0"/>
              <a:t>¿Con quienes se puede asociar la empresa para actuar ? (operadores confiables)</a:t>
            </a:r>
            <a:endParaRPr lang="es-ES" sz="2800" b="1" dirty="0"/>
          </a:p>
        </p:txBody>
      </p:sp>
      <p:sp>
        <p:nvSpPr>
          <p:cNvPr id="3" name="Text Box 5"/>
          <p:cNvSpPr txBox="1">
            <a:spLocks noChangeArrowheads="1"/>
          </p:cNvSpPr>
          <p:nvPr/>
        </p:nvSpPr>
        <p:spPr bwMode="auto">
          <a:xfrm>
            <a:off x="1403350" y="2276475"/>
            <a:ext cx="4776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sz="2400" b="1"/>
              <a:t>Organizaciones comunitarias</a:t>
            </a:r>
            <a:endParaRPr lang="es-ES" sz="2400" b="1"/>
          </a:p>
        </p:txBody>
      </p:sp>
      <p:sp>
        <p:nvSpPr>
          <p:cNvPr id="4" name="Text Box 6"/>
          <p:cNvSpPr txBox="1">
            <a:spLocks noChangeArrowheads="1"/>
          </p:cNvSpPr>
          <p:nvPr/>
        </p:nvSpPr>
        <p:spPr bwMode="auto">
          <a:xfrm>
            <a:off x="1403350" y="3429000"/>
            <a:ext cx="538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sz="2400" b="1"/>
              <a:t>Organizaciones sin fines de lucro</a:t>
            </a:r>
            <a:endParaRPr lang="es-ES" sz="2400" b="1"/>
          </a:p>
        </p:txBody>
      </p:sp>
      <p:sp>
        <p:nvSpPr>
          <p:cNvPr id="5" name="Text Box 7"/>
          <p:cNvSpPr txBox="1">
            <a:spLocks noChangeArrowheads="1"/>
          </p:cNvSpPr>
          <p:nvPr/>
        </p:nvSpPr>
        <p:spPr bwMode="auto">
          <a:xfrm>
            <a:off x="1403350" y="4581525"/>
            <a:ext cx="464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Tx/>
              <a:buChar char="•"/>
            </a:pPr>
            <a:r>
              <a:rPr lang="es-CL" sz="2400" b="1"/>
              <a:t>Organizaciones municipales</a:t>
            </a:r>
            <a:endParaRPr lang="es-ES" sz="2400" b="1"/>
          </a:p>
        </p:txBody>
      </p:sp>
      <p:pic>
        <p:nvPicPr>
          <p:cNvPr id="6" name="5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42145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p:spPr>
        <p:txBody>
          <a:bodyPr>
            <a:normAutofit fontScale="90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dirty="0" smtClean="0">
                <a:solidFill>
                  <a:schemeClr val="tx1"/>
                </a:solidFill>
                <a:latin typeface="Arial" panose="020B0604020202020204" pitchFamily="34" charset="0"/>
                <a:cs typeface="Arial" panose="020B0604020202020204" pitchFamily="34" charset="0"/>
              </a:rPr>
              <a:t>Algunos </a:t>
            </a:r>
            <a:r>
              <a:rPr lang="es-ES_tradnl" dirty="0">
                <a:solidFill>
                  <a:schemeClr val="tx1"/>
                </a:solidFill>
                <a:latin typeface="Arial" panose="020B0604020202020204" pitchFamily="34" charset="0"/>
                <a:cs typeface="Arial" panose="020B0604020202020204" pitchFamily="34" charset="0"/>
              </a:rPr>
              <a:t>e</a:t>
            </a:r>
            <a:r>
              <a:rPr lang="es-ES_tradnl" dirty="0" smtClean="0">
                <a:solidFill>
                  <a:schemeClr val="tx1"/>
                </a:solidFill>
                <a:latin typeface="Arial" panose="020B0604020202020204" pitchFamily="34" charset="0"/>
                <a:cs typeface="Arial" panose="020B0604020202020204" pitchFamily="34" charset="0"/>
              </a:rPr>
              <a:t>jemplos donde </a:t>
            </a:r>
            <a:r>
              <a:rPr lang="es-ES_tradnl" dirty="0">
                <a:solidFill>
                  <a:schemeClr val="tx1"/>
                </a:solidFill>
                <a:latin typeface="Arial" panose="020B0604020202020204" pitchFamily="34" charset="0"/>
                <a:cs typeface="Arial" panose="020B0604020202020204" pitchFamily="34" charset="0"/>
              </a:rPr>
              <a:t>l</a:t>
            </a:r>
            <a:r>
              <a:rPr lang="es-ES_tradnl" dirty="0" smtClean="0">
                <a:solidFill>
                  <a:schemeClr val="tx1"/>
                </a:solidFill>
                <a:latin typeface="Arial" panose="020B0604020202020204" pitchFamily="34" charset="0"/>
                <a:cs typeface="Arial" panose="020B0604020202020204" pitchFamily="34" charset="0"/>
              </a:rPr>
              <a:t>a </a:t>
            </a:r>
            <a:r>
              <a:rPr lang="es-ES_tradnl" dirty="0" smtClean="0">
                <a:solidFill>
                  <a:schemeClr val="tx1"/>
                </a:solidFill>
                <a:latin typeface="Arial" panose="020B0604020202020204" pitchFamily="34" charset="0"/>
                <a:cs typeface="Arial" panose="020B0604020202020204" pitchFamily="34" charset="0"/>
              </a:rPr>
              <a:t>inclusión AUN ES FRÁGIL </a:t>
            </a:r>
            <a:endParaRPr lang="es-ES" dirty="0">
              <a:solidFill>
                <a:schemeClr val="tx1"/>
              </a:solidFill>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467544" y="2043170"/>
            <a:ext cx="8229600" cy="4373563"/>
          </a:xfrm>
          <a:prstGeom prst="rect">
            <a:avLst/>
          </a:prstGeom>
        </p:spPr>
        <p:txBody>
          <a:bodyPr>
            <a:normAutofit fontScale="700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s-ES_tradnl" b="1" smtClean="0">
                <a:latin typeface="Arial" panose="020B0604020202020204" pitchFamily="34" charset="0"/>
                <a:cs typeface="Arial" panose="020B0604020202020204" pitchFamily="34" charset="0"/>
              </a:rPr>
              <a:t>LA INCLUSIÓN A LOS NIÑOS, Y ADOLESCTENS MÁS VULNERABLES </a:t>
            </a:r>
            <a:r>
              <a:rPr lang="es-ES_tradnl" smtClean="0">
                <a:latin typeface="Arial" panose="020B0604020202020204" pitchFamily="34" charset="0"/>
                <a:cs typeface="Arial" panose="020B0604020202020204" pitchFamily="34" charset="0"/>
              </a:rPr>
              <a:t>(programas de calidad con lactantes y prescolares, sistemas de atención  y protección de menores pertinentes e inclusivos)</a:t>
            </a:r>
          </a:p>
          <a:p>
            <a:endParaRPr lang="es-ES_tradnl" smtClean="0">
              <a:latin typeface="Arial" panose="020B0604020202020204" pitchFamily="34" charset="0"/>
              <a:cs typeface="Arial" panose="020B0604020202020204" pitchFamily="34" charset="0"/>
            </a:endParaRPr>
          </a:p>
          <a:p>
            <a:r>
              <a:rPr lang="es-ES_tradnl" b="1" smtClean="0">
                <a:latin typeface="Arial" panose="020B0604020202020204" pitchFamily="34" charset="0"/>
                <a:cs typeface="Arial" panose="020B0604020202020204" pitchFamily="34" charset="0"/>
              </a:rPr>
              <a:t>LA INCLUSIÓN SOCIAL DE JOVENES </a:t>
            </a:r>
            <a:r>
              <a:rPr lang="es-ES_tradnl" smtClean="0">
                <a:latin typeface="Arial" panose="020B0604020202020204" pitchFamily="34" charset="0"/>
                <a:cs typeface="Arial" panose="020B0604020202020204" pitchFamily="34" charset="0"/>
              </a:rPr>
              <a:t>(anticiparse y escucharlos, ampliar la oferta de programas educacionales y laborales, destinar energías a programas de largo plazo en particular para la rehabilitación de los adictos  a la droga  y el alcohol).</a:t>
            </a:r>
          </a:p>
          <a:p>
            <a:endParaRPr lang="es-ES_tradnl" b="1" smtClean="0">
              <a:latin typeface="Arial" panose="020B0604020202020204" pitchFamily="34" charset="0"/>
              <a:cs typeface="Arial" panose="020B0604020202020204" pitchFamily="34" charset="0"/>
            </a:endParaRPr>
          </a:p>
          <a:p>
            <a:r>
              <a:rPr lang="es-ES_tradnl" b="1" smtClean="0">
                <a:latin typeface="Arial" panose="020B0604020202020204" pitchFamily="34" charset="0"/>
                <a:cs typeface="Arial" panose="020B0604020202020204" pitchFamily="34" charset="0"/>
              </a:rPr>
              <a:t>LA INCLUSIÓN DE LA MUJER </a:t>
            </a:r>
            <a:r>
              <a:rPr lang="es-ES_tradnl" smtClean="0">
                <a:latin typeface="Arial" panose="020B0604020202020204" pitchFamily="34" charset="0"/>
                <a:cs typeface="Arial" panose="020B0604020202020204" pitchFamily="34" charset="0"/>
              </a:rPr>
              <a:t>(baja participación laboral , violencia y malos tratos)</a:t>
            </a:r>
          </a:p>
          <a:p>
            <a:endParaRPr lang="es-ES_tradnl" b="1" smtClean="0">
              <a:latin typeface="Arial" panose="020B0604020202020204" pitchFamily="34" charset="0"/>
              <a:cs typeface="Arial" panose="020B0604020202020204" pitchFamily="34" charset="0"/>
            </a:endParaRPr>
          </a:p>
          <a:p>
            <a:r>
              <a:rPr lang="es-ES_tradnl" b="1" smtClean="0">
                <a:latin typeface="Arial" panose="020B0604020202020204" pitchFamily="34" charset="0"/>
                <a:cs typeface="Arial" panose="020B0604020202020204" pitchFamily="34" charset="0"/>
              </a:rPr>
              <a:t>LA INCLUSIÓN DE LAS PERSONAS CON CAPACIDADES DIFERENTES  </a:t>
            </a:r>
            <a:r>
              <a:rPr lang="es-ES_tradnl" smtClean="0">
                <a:latin typeface="Arial" panose="020B0604020202020204" pitchFamily="34" charset="0"/>
                <a:cs typeface="Arial" panose="020B0604020202020204" pitchFamily="34" charset="0"/>
              </a:rPr>
              <a:t>(inclusión cultural, social, educacional y laboral).</a:t>
            </a:r>
          </a:p>
          <a:p>
            <a:endParaRPr lang="es-ES_tradnl" smtClean="0">
              <a:latin typeface="Arial" panose="020B0604020202020204" pitchFamily="34" charset="0"/>
              <a:cs typeface="Arial" panose="020B0604020202020204" pitchFamily="34" charset="0"/>
            </a:endParaRPr>
          </a:p>
          <a:p>
            <a:r>
              <a:rPr lang="es-ES_tradnl" b="1" smtClean="0">
                <a:latin typeface="Arial" panose="020B0604020202020204" pitchFamily="34" charset="0"/>
                <a:cs typeface="Arial" panose="020B0604020202020204" pitchFamily="34" charset="0"/>
              </a:rPr>
              <a:t>LA INCLUSIÓN BARRIAL-CIUDAD: </a:t>
            </a:r>
            <a:r>
              <a:rPr lang="es-ES_tradnl" smtClean="0">
                <a:latin typeface="Arial" panose="020B0604020202020204" pitchFamily="34" charset="0"/>
                <a:cs typeface="Arial" panose="020B0604020202020204" pitchFamily="34" charset="0"/>
              </a:rPr>
              <a:t>temor a juntarse con ‘el otro’, ciudades segregadas y segmentadas(¿qué pienso de las personas que viven en esos barrios?).</a:t>
            </a:r>
          </a:p>
          <a:p>
            <a:endParaRPr lang="es-ES_tradnl" b="1" smtClean="0">
              <a:latin typeface="Arial" panose="020B0604020202020204" pitchFamily="34" charset="0"/>
              <a:cs typeface="Arial" panose="020B0604020202020204" pitchFamily="34" charset="0"/>
            </a:endParaRPr>
          </a:p>
          <a:p>
            <a:r>
              <a:rPr lang="es-ES_tradnl" b="1" smtClean="0">
                <a:latin typeface="Arial" panose="020B0604020202020204" pitchFamily="34" charset="0"/>
                <a:cs typeface="Arial" panose="020B0604020202020204" pitchFamily="34" charset="0"/>
              </a:rPr>
              <a:t>LA INCLUSIÓN DE PERSONAS Y FAMILIA INMIGRANTES</a:t>
            </a:r>
            <a:r>
              <a:rPr lang="es-ES_tradnl" smtClean="0">
                <a:latin typeface="Arial" panose="020B0604020202020204" pitchFamily="34" charset="0"/>
                <a:cs typeface="Arial" panose="020B0604020202020204" pitchFamily="34" charset="0"/>
              </a:rPr>
              <a:t>: prejuicios y discriminación (¿cómo me relaciono con las personas de otras nacionalidades?)</a:t>
            </a:r>
          </a:p>
          <a:p>
            <a:endParaRPr lang="es-ES_tradnl" b="1" smtClean="0">
              <a:latin typeface="Arial" panose="020B0604020202020204" pitchFamily="34" charset="0"/>
              <a:cs typeface="Arial" panose="020B0604020202020204" pitchFamily="34" charset="0"/>
            </a:endParaRPr>
          </a:p>
          <a:p>
            <a:r>
              <a:rPr lang="es-ES_tradnl" b="1" smtClean="0">
                <a:latin typeface="Arial" panose="020B0604020202020204" pitchFamily="34" charset="0"/>
                <a:cs typeface="Arial" panose="020B0604020202020204" pitchFamily="34" charset="0"/>
              </a:rPr>
              <a:t>LA INCLUSIÓN DE LOS GRUPOS MÁS MARGINALES Y RECHAZADOS </a:t>
            </a:r>
            <a:r>
              <a:rPr lang="es-ES_tradnl" smtClean="0">
                <a:latin typeface="Arial" panose="020B0604020202020204" pitchFamily="34" charset="0"/>
                <a:cs typeface="Arial" panose="020B0604020202020204" pitchFamily="34" charset="0"/>
              </a:rPr>
              <a:t>(comunidades indígenes, personas en situación de calle, privadas de libertad en cárceles o con ‘papeles de antecedentes’ manchados, etc.)</a:t>
            </a:r>
          </a:p>
          <a:p>
            <a:endParaRPr lang="es-ES_tradnl" smtClean="0"/>
          </a:p>
          <a:p>
            <a:endParaRPr lang="es-ES" dirty="0"/>
          </a:p>
        </p:txBody>
      </p:sp>
      <p:pic>
        <p:nvPicPr>
          <p:cNvPr id="4" name="3 Imagen"/>
          <p:cNvPicPr>
            <a:picLocks noChangeAspect="1"/>
          </p:cNvPicPr>
          <p:nvPr/>
        </p:nvPicPr>
        <p:blipFill>
          <a:blip r:embed="rId2" cstate="print"/>
          <a:srcRect/>
          <a:stretch>
            <a:fillRect/>
          </a:stretch>
        </p:blipFill>
        <p:spPr bwMode="auto">
          <a:xfrm>
            <a:off x="8460432" y="5975468"/>
            <a:ext cx="720080" cy="882531"/>
          </a:xfrm>
          <a:prstGeom prst="rect">
            <a:avLst/>
          </a:prstGeom>
          <a:noFill/>
          <a:ln w="9525">
            <a:noFill/>
            <a:miter lim="800000"/>
            <a:headEnd/>
            <a:tailEnd/>
          </a:ln>
        </p:spPr>
      </p:pic>
    </p:spTree>
    <p:extLst>
      <p:ext uri="{BB962C8B-B14F-4D97-AF65-F5344CB8AC3E}">
        <p14:creationId xmlns:p14="http://schemas.microsoft.com/office/powerpoint/2010/main" val="195992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welcomechile.com/img/cabeceras/araucania-lagos-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49280"/>
            <a:ext cx="8602623" cy="908720"/>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txBox="1">
            <a:spLocks/>
          </p:cNvSpPr>
          <p:nvPr/>
        </p:nvSpPr>
        <p:spPr>
          <a:xfrm>
            <a:off x="280590" y="26425"/>
            <a:ext cx="8041440" cy="6048672"/>
          </a:xfrm>
          <a:prstGeom prst="rect">
            <a:avLst/>
          </a:prstGeom>
        </p:spPr>
        <p:txBody>
          <a:bodyP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sz="3600" i="0" u="none" strike="noStrike" kern="1200" cap="none" spc="0" normalizeH="0" baseline="0" noProof="0" dirty="0" smtClean="0">
                <a:ln>
                  <a:noFill/>
                </a:ln>
                <a:effectLst/>
                <a:uLnTx/>
                <a:uFillTx/>
                <a:latin typeface="Arial" pitchFamily="34" charset="0"/>
                <a:ea typeface="+mj-ea"/>
                <a:cs typeface="Arial" pitchFamily="34" charset="0"/>
              </a:rPr>
              <a:t>"No esperen nada del siglo XXI, que es el siglo XXI el que lo espera todo de ustedes… Un siglo que no viene hecho de fábrica sino </a:t>
            </a:r>
            <a:r>
              <a:rPr kumimoji="0" lang="es-ES" sz="3600" b="1" i="1" u="none" strike="noStrike" kern="1200" cap="none" spc="0" normalizeH="0" baseline="0" noProof="0" dirty="0" smtClean="0">
                <a:ln>
                  <a:noFill/>
                </a:ln>
                <a:effectLst/>
                <a:uLnTx/>
                <a:uFillTx/>
                <a:latin typeface="Arial" pitchFamily="34" charset="0"/>
                <a:ea typeface="+mj-ea"/>
                <a:cs typeface="Arial" pitchFamily="34" charset="0"/>
              </a:rPr>
              <a:t>listo para ser forjado por ustedes a nuestra imagen y semejanza, y que sólo será tan pacífico y nuestro como ustedes sean capaces de</a:t>
            </a:r>
            <a:r>
              <a:rPr kumimoji="0" lang="es-ES" sz="3600" b="1" i="1" u="none" strike="noStrike" kern="1200" cap="none" spc="0" normalizeH="0" noProof="0" dirty="0" smtClean="0">
                <a:ln>
                  <a:noFill/>
                </a:ln>
                <a:effectLst/>
                <a:uLnTx/>
                <a:uFillTx/>
                <a:latin typeface="Arial" pitchFamily="34" charset="0"/>
                <a:ea typeface="+mj-ea"/>
                <a:cs typeface="Arial" pitchFamily="34" charset="0"/>
              </a:rPr>
              <a:t> </a:t>
            </a:r>
            <a:r>
              <a:rPr kumimoji="0" lang="es-ES" sz="3600" b="1" i="1" u="none" strike="noStrike" kern="1200" cap="none" spc="0" normalizeH="0" baseline="0" noProof="0" dirty="0" smtClean="0">
                <a:ln>
                  <a:noFill/>
                </a:ln>
                <a:effectLst/>
                <a:uLnTx/>
                <a:uFillTx/>
                <a:latin typeface="Arial" pitchFamily="34" charset="0"/>
                <a:ea typeface="+mj-ea"/>
                <a:cs typeface="Arial" pitchFamily="34" charset="0"/>
              </a:rPr>
              <a:t>imaginarlo</a:t>
            </a:r>
            <a:r>
              <a:rPr kumimoji="0" lang="es-ES" sz="3600" i="0" u="none" strike="noStrike" kern="1200" cap="none" spc="0" normalizeH="0" baseline="0" noProof="0" dirty="0" smtClean="0">
                <a:ln>
                  <a:noFill/>
                </a:ln>
                <a:effectLst/>
                <a:uLnTx/>
                <a:uFillTx/>
                <a:latin typeface="Arial" pitchFamily="34" charset="0"/>
                <a:ea typeface="+mj-ea"/>
                <a:cs typeface="Arial" pitchFamily="34" charset="0"/>
              </a:rPr>
              <a:t>”</a:t>
            </a:r>
            <a:r>
              <a:rPr kumimoji="0" lang="es-ES" sz="28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
            </a:r>
            <a:br>
              <a:rPr kumimoji="0" lang="es-ES" sz="28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br>
            <a:r>
              <a:rPr kumimoji="0" lang="es-ES" sz="28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 </a:t>
            </a:r>
            <a:r>
              <a:rPr kumimoji="0" lang="es-ES" sz="1200" b="0"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Gabriel García Márquez</a:t>
            </a:r>
            <a:endParaRPr kumimoji="0" lang="es-ES" sz="1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pic>
        <p:nvPicPr>
          <p:cNvPr id="6" name="Picture 2" descr="http://riversihaveknown.com/wp-content/uploads/2012/05/Marque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5157192"/>
            <a:ext cx="1440160" cy="70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1" y="620688"/>
            <a:ext cx="8722411" cy="108012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pitchFamily="34" charset="0"/>
              </a:rPr>
              <a:t>I. </a:t>
            </a:r>
            <a:r>
              <a:rPr lang="es-ES_tradnl" sz="4400" dirty="0" smtClean="0">
                <a:solidFill>
                  <a:schemeClr val="tx1">
                    <a:lumMod val="85000"/>
                    <a:lumOff val="15000"/>
                  </a:schemeClr>
                </a:solidFill>
                <a:latin typeface="+mj-lt"/>
                <a:ea typeface="+mj-ea"/>
                <a:cs typeface="Arial" pitchFamily="34" charset="0"/>
              </a:rPr>
              <a:t>¿Dónde </a:t>
            </a:r>
            <a:r>
              <a:rPr lang="es-ES_tradnl" sz="4400" i="1" dirty="0" smtClean="0">
                <a:solidFill>
                  <a:schemeClr val="tx1">
                    <a:lumMod val="85000"/>
                    <a:lumOff val="15000"/>
                  </a:schemeClr>
                </a:solidFill>
                <a:latin typeface="+mj-lt"/>
                <a:ea typeface="+mj-ea"/>
                <a:cs typeface="Arial" pitchFamily="34" charset="0"/>
              </a:rPr>
              <a:t>aprendemos</a:t>
            </a:r>
            <a:r>
              <a:rPr lang="es-ES_tradnl" sz="4400" dirty="0" smtClean="0">
                <a:solidFill>
                  <a:schemeClr val="tx1">
                    <a:lumMod val="85000"/>
                    <a:lumOff val="15000"/>
                  </a:schemeClr>
                </a:solidFill>
                <a:latin typeface="+mj-lt"/>
                <a:ea typeface="+mj-ea"/>
                <a:cs typeface="Arial" pitchFamily="34" charset="0"/>
              </a:rPr>
              <a:t> la responsabilidad social?</a:t>
            </a:r>
            <a:r>
              <a:rPr kumimoji="0" lang="es-ES_tradnl" sz="4400"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pitchFamily="34" charset="0"/>
              </a:rPr>
              <a:t>:</a:t>
            </a:r>
            <a:br>
              <a:rPr kumimoji="0" lang="es-ES_tradnl" sz="4400"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pitchFamily="34" charset="0"/>
              </a:rPr>
            </a:br>
            <a:r>
              <a:rPr kumimoji="0" lang="es-ES_tradnl" sz="4400"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pitchFamily="34" charset="0"/>
              </a:rPr>
              <a:t> </a:t>
            </a:r>
            <a:endParaRPr kumimoji="0" lang="es-ES" sz="4400" b="0" i="0" u="none" strike="noStrike" kern="1200" cap="none" spc="0" normalizeH="0" baseline="0" noProof="0" dirty="0">
              <a:ln>
                <a:noFill/>
              </a:ln>
              <a:solidFill>
                <a:schemeClr val="tx1">
                  <a:lumMod val="85000"/>
                  <a:lumOff val="15000"/>
                </a:schemeClr>
              </a:solidFill>
              <a:effectLst/>
              <a:uLnTx/>
              <a:uFillTx/>
              <a:latin typeface="+mj-lt"/>
              <a:ea typeface="+mj-ea"/>
              <a:cs typeface="Arial" pitchFamily="34" charset="0"/>
            </a:endParaRPr>
          </a:p>
        </p:txBody>
      </p:sp>
      <p:sp>
        <p:nvSpPr>
          <p:cNvPr id="5" name="2 Marcador de contenido"/>
          <p:cNvSpPr txBox="1">
            <a:spLocks/>
          </p:cNvSpPr>
          <p:nvPr/>
        </p:nvSpPr>
        <p:spPr>
          <a:xfrm>
            <a:off x="476987" y="3173397"/>
            <a:ext cx="8424936" cy="2705115"/>
          </a:xfrm>
          <a:prstGeom prst="rect">
            <a:avLst/>
          </a:prstGeom>
        </p:spPr>
        <p:txBody>
          <a:bodyPr>
            <a:normAutofit/>
          </a:bodyPr>
          <a:lstStyle/>
          <a:p>
            <a:pPr marL="457200" marR="0" lvl="0" indent="-4572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s-ES_tradnl" sz="3200" b="0" i="0" u="none" strike="noStrike" kern="1200" cap="none" spc="0" normalizeH="0" baseline="0" noProof="0" dirty="0" smtClean="0">
                <a:ln>
                  <a:noFill/>
                </a:ln>
                <a:solidFill>
                  <a:schemeClr val="tx2"/>
                </a:solidFill>
                <a:effectLst/>
                <a:uLnTx/>
                <a:uFillTx/>
                <a:latin typeface="+mj-lt"/>
                <a:ea typeface="+mn-ea"/>
                <a:cs typeface="Arial" pitchFamily="34" charset="0"/>
              </a:rPr>
              <a:t>La crianza en el hogar : familia/barrio</a:t>
            </a:r>
          </a:p>
          <a:p>
            <a:pPr marL="457200" marR="0" lvl="0" indent="-4572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s-ES_tradnl" sz="3200" b="0" i="0" u="none" strike="noStrike" kern="1200" cap="none" spc="0" normalizeH="0" baseline="0" noProof="0" dirty="0" smtClean="0">
                <a:ln>
                  <a:noFill/>
                </a:ln>
                <a:solidFill>
                  <a:schemeClr val="tx2"/>
                </a:solidFill>
                <a:effectLst/>
                <a:uLnTx/>
                <a:uFillTx/>
                <a:latin typeface="+mj-lt"/>
                <a:ea typeface="+mn-ea"/>
                <a:cs typeface="Arial" pitchFamily="34" charset="0"/>
              </a:rPr>
              <a:t>Los itinerarios afectivos, sociales, espirituales  y formativos-profesionales</a:t>
            </a:r>
          </a:p>
          <a:p>
            <a:pPr marL="457200" marR="0" lvl="0" indent="-4572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s-ES_tradnl" sz="3200" b="0" i="0" u="none" strike="noStrike" kern="1200" cap="none" spc="0" normalizeH="0" baseline="0" noProof="0" dirty="0" smtClean="0">
                <a:ln>
                  <a:noFill/>
                </a:ln>
                <a:solidFill>
                  <a:schemeClr val="tx2"/>
                </a:solidFill>
                <a:effectLst/>
                <a:uLnTx/>
                <a:uFillTx/>
                <a:latin typeface="+mj-lt"/>
                <a:ea typeface="+mn-ea"/>
                <a:cs typeface="Arial" pitchFamily="34" charset="0"/>
              </a:rPr>
              <a:t>La vida laboral: voluntariados/contratos</a:t>
            </a: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s-ES_tradnl" sz="3200" b="0" i="0" u="none" strike="noStrike" kern="1200" cap="none" spc="0" normalizeH="0" baseline="0" noProof="0" dirty="0" smtClean="0">
              <a:ln>
                <a:noFill/>
              </a:ln>
              <a:solidFill>
                <a:schemeClr val="tx2"/>
              </a:solidFill>
              <a:effectLst/>
              <a:uLnTx/>
              <a:uFillTx/>
              <a:latin typeface="+mj-lt"/>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Tx/>
              <a:tabLst/>
              <a:defRPr/>
            </a:pPr>
            <a:endParaRPr kumimoji="0" lang="es-ES_tradnl" sz="2800" b="0" i="0" u="none" strike="noStrike" kern="1200" cap="none" spc="0" normalizeH="0" baseline="0" noProof="0" dirty="0" smtClean="0">
              <a:ln>
                <a:noFill/>
              </a:ln>
              <a:solidFill>
                <a:schemeClr val="tx2"/>
              </a:solidFill>
              <a:effectLst/>
              <a:uLnTx/>
              <a:uFillTx/>
              <a:latin typeface="+mj-lt"/>
              <a:ea typeface="+mn-ea"/>
              <a:cs typeface="Arial" pitchFamily="34" charset="0"/>
            </a:endParaRPr>
          </a:p>
          <a:p>
            <a:pPr marL="457200" marR="0" lvl="0" indent="-4572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s-ES" sz="32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1240" y="548680"/>
            <a:ext cx="86409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CL" altLang="es-ES" sz="3600" b="1" dirty="0" smtClean="0"/>
              <a:t>Los orígenes </a:t>
            </a:r>
            <a:r>
              <a:rPr lang="es-CL" altLang="es-ES" sz="3600" b="1" dirty="0"/>
              <a:t>de la </a:t>
            </a:r>
            <a:r>
              <a:rPr lang="es-CL" altLang="es-ES" sz="3600" b="1" dirty="0" smtClean="0"/>
              <a:t>responsabilidad y compromiso </a:t>
            </a:r>
            <a:r>
              <a:rPr lang="es-CL" altLang="es-ES" sz="3600" b="1" dirty="0" smtClean="0"/>
              <a:t>social</a:t>
            </a:r>
            <a:r>
              <a:rPr lang="es-CL" altLang="es-ES" sz="3600" b="1" dirty="0" smtClean="0"/>
              <a:t>:</a:t>
            </a:r>
            <a:endParaRPr lang="es-ES" altLang="es-ES" sz="3600" b="1" dirty="0"/>
          </a:p>
        </p:txBody>
      </p:sp>
      <p:sp>
        <p:nvSpPr>
          <p:cNvPr id="3" name="Text Box 5"/>
          <p:cNvSpPr txBox="1">
            <a:spLocks noChangeArrowheads="1"/>
          </p:cNvSpPr>
          <p:nvPr/>
        </p:nvSpPr>
        <p:spPr bwMode="auto">
          <a:xfrm>
            <a:off x="1187450" y="1954213"/>
            <a:ext cx="75247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buFont typeface="Wingdings" pitchFamily="2" charset="2"/>
              <a:buChar char="§"/>
            </a:pPr>
            <a:r>
              <a:rPr lang="es-CL" altLang="es-ES" sz="2600" dirty="0"/>
              <a:t>Raíces psicosociales (Piaget – Erikson – Freud)</a:t>
            </a:r>
          </a:p>
          <a:p>
            <a:pPr eaLnBrk="1" hangingPunct="1">
              <a:buFont typeface="Wingdings" pitchFamily="2" charset="2"/>
              <a:buChar char="§"/>
            </a:pPr>
            <a:endParaRPr lang="es-CL" altLang="es-ES" sz="2600" dirty="0"/>
          </a:p>
          <a:p>
            <a:pPr eaLnBrk="1" hangingPunct="1">
              <a:buFont typeface="Wingdings" pitchFamily="2" charset="2"/>
              <a:buChar char="§"/>
            </a:pPr>
            <a:r>
              <a:rPr lang="es-CL" altLang="es-ES" sz="2600" dirty="0"/>
              <a:t>Raíces morales evolutivas (Kohlberg)</a:t>
            </a:r>
          </a:p>
          <a:p>
            <a:pPr eaLnBrk="1" hangingPunct="1">
              <a:buFont typeface="Wingdings" pitchFamily="2" charset="2"/>
              <a:buChar char="§"/>
            </a:pPr>
            <a:endParaRPr lang="es-CL" altLang="es-ES" sz="2600" dirty="0"/>
          </a:p>
          <a:p>
            <a:pPr eaLnBrk="1" hangingPunct="1">
              <a:buFont typeface="Wingdings" pitchFamily="2" charset="2"/>
              <a:buChar char="§"/>
            </a:pPr>
            <a:r>
              <a:rPr lang="es-CL" altLang="es-ES" sz="2600" dirty="0"/>
              <a:t>Raíces antropológicas (Scruton, Buber)</a:t>
            </a:r>
          </a:p>
          <a:p>
            <a:pPr eaLnBrk="1" hangingPunct="1">
              <a:buFont typeface="Wingdings" pitchFamily="2" charset="2"/>
              <a:buChar char="§"/>
            </a:pPr>
            <a:endParaRPr lang="es-CL" altLang="es-ES" sz="2600" dirty="0"/>
          </a:p>
          <a:p>
            <a:pPr eaLnBrk="1" hangingPunct="1">
              <a:buFont typeface="Wingdings" pitchFamily="2" charset="2"/>
              <a:buChar char="§"/>
            </a:pPr>
            <a:r>
              <a:rPr lang="es-CL" altLang="es-ES" sz="2600" dirty="0"/>
              <a:t>Raíces socio </a:t>
            </a:r>
            <a:r>
              <a:rPr lang="es-CL" altLang="es-ES" sz="2600" dirty="0" smtClean="0"/>
              <a:t>económicas (colaboración: Sen)</a:t>
            </a:r>
            <a:endParaRPr lang="es-CL" altLang="es-ES" sz="2600" dirty="0"/>
          </a:p>
          <a:p>
            <a:pPr eaLnBrk="1" hangingPunct="1">
              <a:buFont typeface="Wingdings" pitchFamily="2" charset="2"/>
              <a:buChar char="§"/>
            </a:pPr>
            <a:endParaRPr lang="es-CL" altLang="es-ES" sz="2600" dirty="0"/>
          </a:p>
          <a:p>
            <a:pPr eaLnBrk="1" hangingPunct="1">
              <a:buFont typeface="Wingdings" pitchFamily="2" charset="2"/>
              <a:buChar char="§"/>
            </a:pPr>
            <a:r>
              <a:rPr lang="es-CL" altLang="es-ES" sz="2600" dirty="0"/>
              <a:t>Raíces cristianas (imagen y semejanza de un Dios </a:t>
            </a:r>
            <a:r>
              <a:rPr lang="es-CL" altLang="es-ES" sz="2600" dirty="0" smtClean="0"/>
              <a:t>comunitario: Rahner)</a:t>
            </a:r>
            <a:endParaRPr lang="es-ES" altLang="es-ES" sz="26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286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58122" y="682818"/>
            <a:ext cx="69119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CL" sz="4000" dirty="0">
                <a:latin typeface="+mj-lt"/>
              </a:rPr>
              <a:t>“El que se da, crece. Pero no hay que darse a cualquiera, ni por cualquier motivo. Sino a lo que vale verdaderamente la pena... A toda causa grande</a:t>
            </a:r>
            <a:r>
              <a:rPr lang="es-CL" sz="4000" dirty="0" smtClean="0">
                <a:latin typeface="+mj-lt"/>
              </a:rPr>
              <a:t>” </a:t>
            </a:r>
            <a:endParaRPr lang="es-CL" sz="4000" dirty="0">
              <a:latin typeface="+mj-lt"/>
            </a:endParaRPr>
          </a:p>
          <a:p>
            <a:pPr algn="ctr"/>
            <a:r>
              <a:rPr lang="es-CL" sz="2000" dirty="0" smtClean="0">
                <a:latin typeface="+mj-lt"/>
              </a:rPr>
              <a:t>P</a:t>
            </a:r>
            <a:r>
              <a:rPr lang="es-CL" sz="2000" dirty="0">
                <a:latin typeface="+mj-lt"/>
              </a:rPr>
              <a:t>. Hurtado </a:t>
            </a:r>
            <a:r>
              <a:rPr lang="es-CL" sz="2000" dirty="0" smtClean="0">
                <a:latin typeface="+mj-lt"/>
              </a:rPr>
              <a:t>sj</a:t>
            </a:r>
            <a:endParaRPr lang="es-ES" sz="2000" dirty="0">
              <a:latin typeface="+mj-lt"/>
            </a:endParaRPr>
          </a:p>
          <a:p>
            <a:pPr algn="ctr" eaLnBrk="0" hangingPunct="0"/>
            <a:endParaRPr lang="es-ES" sz="3200" dirty="0">
              <a:solidFill>
                <a:srgbClr val="CEF21C"/>
              </a:solidFill>
              <a:latin typeface="Comic Sans MS" pitchFamily="66" charset="0"/>
            </a:endParaRPr>
          </a:p>
        </p:txBody>
      </p:sp>
      <p:pic>
        <p:nvPicPr>
          <p:cNvPr id="4" name="Picture 6" descr="http://t0.gstatic.com/images?q=tbn:ANd9GcRPo0dVOxpvf8rqOaY1foijH177yXzYYPSfDYfiIVkQt6JE43hz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697" y="4653136"/>
            <a:ext cx="7416824" cy="1786508"/>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55650" y="1844675"/>
            <a:ext cx="7777163" cy="4524375"/>
          </a:xfrm>
          <a:prstGeom prst="rect">
            <a:avLst/>
          </a:prstGeom>
          <a:noFill/>
          <a:ln w="9525">
            <a:noFill/>
            <a:miter lim="800000"/>
            <a:headEnd/>
            <a:tailEnd/>
          </a:ln>
        </p:spPr>
        <p:txBody>
          <a:bodyPr>
            <a:spAutoFit/>
          </a:bodyPr>
          <a:lstStyle/>
          <a:p>
            <a:pPr algn="just"/>
            <a:r>
              <a:rPr lang="es-ES" sz="3200" dirty="0">
                <a:latin typeface="+mj-lt"/>
              </a:rPr>
              <a:t>“El ser humano no puede vivir sin amor. El permanece para sí mismo un ser incomprensible, su vida está privada de sentido si no se le revela el amor, si no se encuentra en el amor, si no lo experimenta y lo hace propio, si no participa en él vivamente”.</a:t>
            </a:r>
          </a:p>
          <a:p>
            <a:pPr algn="just"/>
            <a:endParaRPr lang="es-ES" sz="2800" dirty="0">
              <a:latin typeface="Comic Sans MS" pitchFamily="66" charset="0"/>
            </a:endParaRPr>
          </a:p>
          <a:p>
            <a:pPr algn="r"/>
            <a:r>
              <a:rPr lang="es-ES" b="1" dirty="0">
                <a:latin typeface="Comic Sans MS" pitchFamily="66" charset="0"/>
              </a:rPr>
              <a:t>Juan Pablo II</a:t>
            </a:r>
          </a:p>
          <a:p>
            <a:pPr algn="r"/>
            <a:r>
              <a:rPr lang="es-ES" b="1" dirty="0" err="1">
                <a:latin typeface="Comic Sans MS" pitchFamily="66" charset="0"/>
              </a:rPr>
              <a:t>Redemptor</a:t>
            </a:r>
            <a:r>
              <a:rPr lang="es-ES" b="1" dirty="0">
                <a:latin typeface="Comic Sans MS" pitchFamily="66" charset="0"/>
              </a:rPr>
              <a:t> </a:t>
            </a:r>
            <a:r>
              <a:rPr lang="es-ES" b="1" dirty="0" err="1">
                <a:latin typeface="Comic Sans MS" pitchFamily="66" charset="0"/>
              </a:rPr>
              <a:t>Hominis</a:t>
            </a:r>
            <a:r>
              <a:rPr lang="es-ES" b="1" dirty="0">
                <a:latin typeface="Comic Sans MS" pitchFamily="66" charset="0"/>
              </a:rPr>
              <a:t> N°10</a:t>
            </a:r>
          </a:p>
        </p:txBody>
      </p:sp>
      <p:sp>
        <p:nvSpPr>
          <p:cNvPr id="3" name="Text Box 5"/>
          <p:cNvSpPr txBox="1">
            <a:spLocks noChangeArrowheads="1"/>
          </p:cNvSpPr>
          <p:nvPr/>
        </p:nvSpPr>
        <p:spPr bwMode="auto">
          <a:xfrm>
            <a:off x="1176648" y="333375"/>
            <a:ext cx="6797054" cy="954107"/>
          </a:xfrm>
          <a:prstGeom prst="rect">
            <a:avLst/>
          </a:prstGeom>
          <a:noFill/>
          <a:ln w="9525">
            <a:noFill/>
            <a:miter lim="800000"/>
            <a:headEnd/>
            <a:tailEnd/>
          </a:ln>
        </p:spPr>
        <p:txBody>
          <a:bodyPr wrap="none">
            <a:spAutoFit/>
          </a:bodyPr>
          <a:lstStyle/>
          <a:p>
            <a:pPr algn="ctr"/>
            <a:r>
              <a:rPr lang="es-ES" sz="2800" b="1" dirty="0">
                <a:latin typeface="+mj-lt"/>
              </a:rPr>
              <a:t>Realización humana en relación a los demás:</a:t>
            </a:r>
          </a:p>
          <a:p>
            <a:pPr algn="ctr"/>
            <a:r>
              <a:rPr lang="es-ES" sz="2800" b="1" dirty="0">
                <a:latin typeface="+mj-lt"/>
              </a:rPr>
              <a:t>Una cultura centrada en la persona</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50826" y="2784166"/>
            <a:ext cx="5929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s-ES" altLang="es-ES" sz="2400" b="1" dirty="0"/>
              <a:t>La CULTURA DEL </a:t>
            </a:r>
            <a:r>
              <a:rPr lang="es-ES" altLang="es-ES" sz="2400" b="1" dirty="0" smtClean="0"/>
              <a:t>TENER (ser)</a:t>
            </a:r>
            <a:endParaRPr lang="es-ES" altLang="es-ES" sz="2400" b="1" dirty="0"/>
          </a:p>
          <a:p>
            <a:pPr eaLnBrk="1" hangingPunct="1">
              <a:buFontTx/>
              <a:buAutoNum type="arabicPeriod"/>
            </a:pPr>
            <a:endParaRPr lang="es-ES" altLang="es-ES" sz="2400" b="1" dirty="0"/>
          </a:p>
          <a:p>
            <a:pPr eaLnBrk="1" hangingPunct="1">
              <a:buFontTx/>
              <a:buAutoNum type="arabicPeriod"/>
            </a:pPr>
            <a:r>
              <a:rPr lang="es-ES" altLang="es-ES" sz="2400" b="1" dirty="0"/>
              <a:t>La CULTURA DEL </a:t>
            </a:r>
            <a:r>
              <a:rPr lang="es-ES" altLang="es-ES" sz="2400" b="1" dirty="0" smtClean="0"/>
              <a:t>INDIVIDUALISMO (vínculo)</a:t>
            </a:r>
            <a:endParaRPr lang="es-ES" altLang="es-ES" sz="2400" b="1" dirty="0"/>
          </a:p>
          <a:p>
            <a:pPr eaLnBrk="1" hangingPunct="1">
              <a:buFontTx/>
              <a:buAutoNum type="arabicPeriod"/>
            </a:pPr>
            <a:endParaRPr lang="es-ES" altLang="es-ES" sz="2400" b="1" dirty="0"/>
          </a:p>
          <a:p>
            <a:pPr eaLnBrk="1" hangingPunct="1">
              <a:buFontTx/>
              <a:buAutoNum type="arabicPeriod"/>
            </a:pPr>
            <a:r>
              <a:rPr lang="es-ES" altLang="es-ES" sz="2400" b="1" dirty="0"/>
              <a:t>La CULTURA DEL </a:t>
            </a:r>
            <a:r>
              <a:rPr lang="es-ES" altLang="es-ES" sz="2400" b="1" dirty="0" smtClean="0"/>
              <a:t>IMPULSO (reflexión)</a:t>
            </a:r>
            <a:endParaRPr lang="es-ES" altLang="es-ES" sz="2400" b="1" dirty="0"/>
          </a:p>
          <a:p>
            <a:pPr marL="0" indent="0" eaLnBrk="1" hangingPunct="1"/>
            <a:endParaRPr lang="es-ES" altLang="es-ES" sz="2400" b="1" dirty="0"/>
          </a:p>
          <a:p>
            <a:pPr marL="0" indent="0" eaLnBrk="1" hangingPunct="1"/>
            <a:r>
              <a:rPr lang="es-ES" altLang="es-ES" sz="2400" b="1" dirty="0" smtClean="0"/>
              <a:t>4. La </a:t>
            </a:r>
            <a:r>
              <a:rPr lang="es-ES" altLang="es-ES" sz="2400" b="1" dirty="0"/>
              <a:t>CULTURA DEL </a:t>
            </a:r>
            <a:r>
              <a:rPr lang="es-ES" altLang="es-ES" sz="2400" b="1" dirty="0" smtClean="0"/>
              <a:t>PODER (servicio)</a:t>
            </a:r>
            <a:endParaRPr lang="es-ES" altLang="es-ES" sz="2400" b="1" dirty="0"/>
          </a:p>
          <a:p>
            <a:pPr eaLnBrk="1" hangingPunct="1">
              <a:buFontTx/>
              <a:buAutoNum type="arabicPeriod"/>
            </a:pPr>
            <a:endParaRPr lang="es-ES" altLang="es-ES" sz="2400" b="1" dirty="0"/>
          </a:p>
        </p:txBody>
      </p:sp>
      <p:sp>
        <p:nvSpPr>
          <p:cNvPr id="3" name="2 Rectángulo"/>
          <p:cNvSpPr>
            <a:spLocks noChangeArrowheads="1"/>
          </p:cNvSpPr>
          <p:nvPr/>
        </p:nvSpPr>
        <p:spPr bwMode="auto">
          <a:xfrm>
            <a:off x="279291" y="188913"/>
            <a:ext cx="640940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ES" sz="3600" b="1" dirty="0" smtClean="0">
                <a:cs typeface="Arial" charset="0"/>
              </a:rPr>
              <a:t>II. Barreras culturales que impiden el ejercicio de la responsabilidad social</a:t>
            </a:r>
          </a:p>
          <a:p>
            <a:pPr eaLnBrk="1" hangingPunct="1"/>
            <a:endParaRPr lang="es-ES" altLang="es-ES" sz="2400" b="1" dirty="0">
              <a:cs typeface="Arial"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989138"/>
            <a:ext cx="18478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644900"/>
            <a:ext cx="18716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267325"/>
            <a:ext cx="187166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188913"/>
            <a:ext cx="1800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79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67544" y="260648"/>
            <a:ext cx="78488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MX" sz="3600" dirty="0">
                <a:latin typeface="Arial" panose="020B0604020202020204" pitchFamily="34" charset="0"/>
                <a:cs typeface="Arial" panose="020B0604020202020204" pitchFamily="34" charset="0"/>
              </a:rPr>
              <a:t>Síntomas de </a:t>
            </a:r>
            <a:r>
              <a:rPr lang="es-MX" sz="3600" dirty="0" smtClean="0">
                <a:latin typeface="Arial" panose="020B0604020202020204" pitchFamily="34" charset="0"/>
                <a:cs typeface="Arial" panose="020B0604020202020204" pitchFamily="34" charset="0"/>
              </a:rPr>
              <a:t>la </a:t>
            </a:r>
            <a:r>
              <a:rPr lang="es-MX" sz="3600" dirty="0" smtClean="0">
                <a:latin typeface="Arial" panose="020B0604020202020204" pitchFamily="34" charset="0"/>
                <a:cs typeface="Arial" panose="020B0604020202020204" pitchFamily="34" charset="0"/>
              </a:rPr>
              <a:t>‘</a:t>
            </a:r>
            <a:r>
              <a:rPr lang="es-MX" sz="3600" dirty="0" smtClean="0">
                <a:latin typeface="Arial" panose="020B0604020202020204" pitchFamily="34" charset="0"/>
                <a:cs typeface="Arial" panose="020B0604020202020204" pitchFamily="34" charset="0"/>
              </a:rPr>
              <a:t>irresponsabilidad social’</a:t>
            </a:r>
            <a:r>
              <a:rPr lang="es-MX" sz="3600" dirty="0" smtClean="0">
                <a:latin typeface="Arial" panose="020B0604020202020204" pitchFamily="34" charset="0"/>
                <a:cs typeface="Arial" panose="020B0604020202020204" pitchFamily="34" charset="0"/>
              </a:rPr>
              <a:t> </a:t>
            </a:r>
            <a:endParaRPr lang="es-MX" sz="3600" dirty="0">
              <a:solidFill>
                <a:srgbClr val="000000"/>
              </a:solidFill>
              <a:latin typeface="Arial" panose="020B0604020202020204" pitchFamily="34" charset="0"/>
              <a:cs typeface="Arial" panose="020B0604020202020204" pitchFamily="34" charset="0"/>
            </a:endParaRPr>
          </a:p>
          <a:p>
            <a:pPr algn="ctr" eaLnBrk="1" hangingPunct="1"/>
            <a:endParaRPr lang="es-ES" sz="3600" dirty="0">
              <a:solidFill>
                <a:srgbClr val="000000"/>
              </a:solidFill>
              <a:latin typeface="Impact" pitchFamily="34" charset="0"/>
            </a:endParaRPr>
          </a:p>
        </p:txBody>
      </p:sp>
      <p:sp>
        <p:nvSpPr>
          <p:cNvPr id="3" name="Text Box 5"/>
          <p:cNvSpPr txBox="1">
            <a:spLocks noChangeArrowheads="1"/>
          </p:cNvSpPr>
          <p:nvPr/>
        </p:nvSpPr>
        <p:spPr bwMode="auto">
          <a:xfrm>
            <a:off x="284766" y="1556792"/>
            <a:ext cx="834138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rgbClr val="009999"/>
              </a:buClr>
              <a:buFont typeface="Marlett" pitchFamily="2" charset="2"/>
              <a:buChar char="3"/>
            </a:pPr>
            <a:r>
              <a:rPr lang="es-MX" sz="2400" dirty="0">
                <a:latin typeface="+mj-lt"/>
              </a:rPr>
              <a:t>Aislamiento e </a:t>
            </a:r>
            <a:r>
              <a:rPr lang="es-MX" sz="2400" dirty="0" smtClean="0">
                <a:latin typeface="+mj-lt"/>
              </a:rPr>
              <a:t>inseguridad (miedo y soledad)</a:t>
            </a:r>
            <a:endParaRPr lang="es-MX" sz="2400" dirty="0">
              <a:latin typeface="+mj-lt"/>
            </a:endParaRPr>
          </a:p>
          <a:p>
            <a:pPr eaLnBrk="1" hangingPunct="1">
              <a:buClr>
                <a:srgbClr val="009999"/>
              </a:buClr>
              <a:buFont typeface="Marlett" pitchFamily="2" charset="2"/>
              <a:buChar char="3"/>
            </a:pPr>
            <a:endParaRPr lang="es-MX" sz="2400" dirty="0">
              <a:latin typeface="+mj-lt"/>
            </a:endParaRPr>
          </a:p>
          <a:p>
            <a:pPr eaLnBrk="1" hangingPunct="1">
              <a:buClr>
                <a:srgbClr val="009999"/>
              </a:buClr>
              <a:buFont typeface="Marlett" pitchFamily="2" charset="2"/>
              <a:buChar char="3"/>
            </a:pPr>
            <a:r>
              <a:rPr lang="es-MX" sz="2400" dirty="0">
                <a:latin typeface="+mj-lt"/>
              </a:rPr>
              <a:t>Falta de entramado social y comunidad</a:t>
            </a:r>
          </a:p>
          <a:p>
            <a:pPr eaLnBrk="1" hangingPunct="1">
              <a:buClr>
                <a:srgbClr val="009999"/>
              </a:buClr>
              <a:buFont typeface="Marlett" pitchFamily="2" charset="2"/>
              <a:buChar char="3"/>
            </a:pPr>
            <a:endParaRPr lang="es-MX" sz="2400" dirty="0">
              <a:latin typeface="+mj-lt"/>
            </a:endParaRPr>
          </a:p>
          <a:p>
            <a:pPr eaLnBrk="1" hangingPunct="1">
              <a:buClr>
                <a:srgbClr val="009999"/>
              </a:buClr>
              <a:buFont typeface="Marlett" pitchFamily="2" charset="2"/>
              <a:buChar char="3"/>
            </a:pPr>
            <a:r>
              <a:rPr lang="es-MX" sz="2400" dirty="0" smtClean="0">
                <a:latin typeface="+mj-lt"/>
              </a:rPr>
              <a:t>Problemas de salud, violencia </a:t>
            </a:r>
            <a:r>
              <a:rPr lang="es-MX" sz="2400" dirty="0">
                <a:latin typeface="+mj-lt"/>
              </a:rPr>
              <a:t>y malos tratos</a:t>
            </a:r>
          </a:p>
          <a:p>
            <a:pPr eaLnBrk="1" hangingPunct="1">
              <a:buClr>
                <a:srgbClr val="009999"/>
              </a:buClr>
              <a:buFont typeface="Marlett" pitchFamily="2" charset="2"/>
              <a:buChar char="3"/>
            </a:pPr>
            <a:endParaRPr lang="es-MX" sz="2400" dirty="0">
              <a:latin typeface="+mj-lt"/>
            </a:endParaRPr>
          </a:p>
          <a:p>
            <a:pPr eaLnBrk="1" hangingPunct="1">
              <a:buClr>
                <a:srgbClr val="009999"/>
              </a:buClr>
              <a:buFont typeface="Marlett" pitchFamily="2" charset="2"/>
              <a:buChar char="3"/>
            </a:pPr>
            <a:r>
              <a:rPr lang="es-MX" sz="2400" dirty="0">
                <a:latin typeface="+mj-lt"/>
              </a:rPr>
              <a:t>Ausencia de oportunidades y poder real de decisión</a:t>
            </a:r>
          </a:p>
          <a:p>
            <a:pPr eaLnBrk="1" hangingPunct="1">
              <a:buClr>
                <a:srgbClr val="009999"/>
              </a:buClr>
              <a:buFont typeface="Marlett" pitchFamily="2" charset="2"/>
              <a:buChar char="3"/>
            </a:pPr>
            <a:endParaRPr lang="es-MX" sz="2400" dirty="0">
              <a:latin typeface="+mj-lt"/>
            </a:endParaRPr>
          </a:p>
          <a:p>
            <a:pPr eaLnBrk="1" hangingPunct="1">
              <a:buClr>
                <a:srgbClr val="009999"/>
              </a:buClr>
              <a:buFont typeface="Marlett" pitchFamily="2" charset="2"/>
              <a:buChar char="3"/>
            </a:pPr>
            <a:r>
              <a:rPr lang="es-MX" sz="2400" dirty="0">
                <a:latin typeface="+mj-lt"/>
              </a:rPr>
              <a:t>Migración y </a:t>
            </a:r>
            <a:r>
              <a:rPr lang="es-MX" sz="2400" dirty="0" smtClean="0">
                <a:latin typeface="+mj-lt"/>
              </a:rPr>
              <a:t>discriminación </a:t>
            </a:r>
            <a:endParaRPr lang="es-MX" sz="2400" dirty="0">
              <a:latin typeface="+mj-lt"/>
            </a:endParaRPr>
          </a:p>
          <a:p>
            <a:pPr eaLnBrk="1" hangingPunct="1">
              <a:buClr>
                <a:srgbClr val="009999"/>
              </a:buClr>
              <a:buFont typeface="Marlett" pitchFamily="2" charset="2"/>
              <a:buChar char="3"/>
            </a:pPr>
            <a:endParaRPr lang="es-MX" sz="2400" dirty="0">
              <a:latin typeface="+mj-lt"/>
            </a:endParaRPr>
          </a:p>
          <a:p>
            <a:pPr eaLnBrk="1" hangingPunct="1">
              <a:buClr>
                <a:srgbClr val="009999"/>
              </a:buClr>
              <a:buFont typeface="Marlett" pitchFamily="2" charset="2"/>
              <a:buChar char="3"/>
            </a:pPr>
            <a:r>
              <a:rPr lang="es-MX" sz="2400" dirty="0" smtClean="0">
                <a:latin typeface="+mj-lt"/>
              </a:rPr>
              <a:t>Tensión social, infelicidad y conflicto (familia y sociedad) </a:t>
            </a:r>
            <a:endParaRPr lang="es-ES" sz="2400" dirty="0">
              <a:latin typeface="+mj-lt"/>
            </a:endParaRPr>
          </a:p>
        </p:txBody>
      </p:sp>
      <p:pic>
        <p:nvPicPr>
          <p:cNvPr id="5" name="Picture 8" descr="http://www.hospedajetemuco.com/wp-content/uploads/2011/12/cuenca_lago_bud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545" y="6060696"/>
            <a:ext cx="7488832" cy="792089"/>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6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ZHRSm5JmsNEzHaLG__JcS039fBjr_YuIC2mgCSItHsSFBZ_nw-vKIRsI"/>
          <p:cNvPicPr>
            <a:picLocks noChangeAspect="1" noChangeArrowheads="1"/>
          </p:cNvPicPr>
          <p:nvPr/>
        </p:nvPicPr>
        <p:blipFill>
          <a:blip r:embed="rId2" cstate="print"/>
          <a:srcRect/>
          <a:stretch>
            <a:fillRect/>
          </a:stretch>
        </p:blipFill>
        <p:spPr bwMode="auto">
          <a:xfrm>
            <a:off x="1388932" y="4869160"/>
            <a:ext cx="6912768" cy="1771419"/>
          </a:xfrm>
          <a:prstGeom prst="rect">
            <a:avLst/>
          </a:prstGeom>
          <a:noFill/>
        </p:spPr>
      </p:pic>
      <p:sp>
        <p:nvSpPr>
          <p:cNvPr id="3" name="2 Título"/>
          <p:cNvSpPr>
            <a:spLocks noGrp="1"/>
          </p:cNvSpPr>
          <p:nvPr>
            <p:ph type="title"/>
          </p:nvPr>
        </p:nvSpPr>
        <p:spPr>
          <a:xfrm>
            <a:off x="668852" y="116632"/>
            <a:ext cx="7632848" cy="2320280"/>
          </a:xfrm>
        </p:spPr>
        <p:txBody>
          <a:bodyPr>
            <a:normAutofit/>
          </a:bodyPr>
          <a:lstStyle/>
          <a:p>
            <a:r>
              <a:rPr lang="es-CL" dirty="0" smtClean="0">
                <a:solidFill>
                  <a:schemeClr val="tx1"/>
                </a:solidFill>
              </a:rPr>
              <a:t>III</a:t>
            </a:r>
            <a:r>
              <a:rPr lang="es-CL" dirty="0" smtClean="0">
                <a:solidFill>
                  <a:schemeClr val="tx1"/>
                </a:solidFill>
              </a:rPr>
              <a:t>. </a:t>
            </a:r>
            <a:r>
              <a:rPr lang="es-CL" dirty="0" smtClean="0">
                <a:solidFill>
                  <a:schemeClr val="tx1"/>
                </a:solidFill>
              </a:rPr>
              <a:t>El </a:t>
            </a:r>
            <a:r>
              <a:rPr lang="es-CL" i="1" dirty="0" smtClean="0">
                <a:solidFill>
                  <a:schemeClr val="tx1"/>
                </a:solidFill>
              </a:rPr>
              <a:t>sentido social </a:t>
            </a:r>
            <a:r>
              <a:rPr lang="es-CL" dirty="0" smtClean="0">
                <a:solidFill>
                  <a:schemeClr val="tx1"/>
                </a:solidFill>
              </a:rPr>
              <a:t>a la base de la responsabilidad social</a:t>
            </a:r>
            <a:endParaRPr lang="es-CL" dirty="0">
              <a:solidFill>
                <a:schemeClr val="tx1"/>
              </a:solidFill>
            </a:endParaRPr>
          </a:p>
        </p:txBody>
      </p:sp>
      <p:pic>
        <p:nvPicPr>
          <p:cNvPr id="6" name="Picture 4" descr="hogar1"/>
          <p:cNvPicPr>
            <a:picLocks noChangeAspect="1" noChangeArrowheads="1"/>
          </p:cNvPicPr>
          <p:nvPr/>
        </p:nvPicPr>
        <p:blipFill>
          <a:blip r:embed="rId3" cstate="print">
            <a:extLst>
              <a:ext uri="{28A0092B-C50C-407E-A947-70E740481C1C}">
                <a14:useLocalDpi xmlns:a14="http://schemas.microsoft.com/office/drawing/2010/main" val="0"/>
              </a:ext>
            </a:extLst>
          </a:blip>
          <a:srcRect l="345"/>
          <a:stretch>
            <a:fillRect/>
          </a:stretch>
        </p:blipFill>
        <p:spPr bwMode="auto">
          <a:xfrm>
            <a:off x="2987824" y="2924944"/>
            <a:ext cx="3332560" cy="1800200"/>
          </a:xfrm>
          <a:prstGeom prst="rect">
            <a:avLst/>
          </a:prstGeom>
          <a:noFill/>
          <a:ln w="9525">
            <a:solidFill>
              <a:srgbClr val="00206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7" name="Picture 11" descr="3%2520Ni%C3%B1os%2520de%2520Guatemal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32" y="2924945"/>
            <a:ext cx="1589179"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Benito Baranda\Desktop\CIDEVI-VEN\fotos cidevi\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460" y="2924946"/>
            <a:ext cx="203245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4448" y="6075097"/>
            <a:ext cx="539552" cy="7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1468</TotalTime>
  <Words>1332</Words>
  <Application>Microsoft Office PowerPoint</Application>
  <PresentationFormat>Presentación en pantalla (4:3)</PresentationFormat>
  <Paragraphs>172</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Perspectiva</vt:lpstr>
      <vt:lpstr>RSE Y SUSTENTABILIDAD PARA EL DESARROLLO INTEGRAL DE LA EMPRESA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El sentido social a la base de la responsabilidad social</vt:lpstr>
      <vt:lpstr>Presentación de PowerPoint</vt:lpstr>
      <vt:lpstr>Dimensiones que impacta este ‘sentido social’ como expresión de la conciencia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Fundacion Hogar de Cristo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Inclusión: educación y desigualdades sociales en Chile</dc:title>
  <dc:creator>bbaranda</dc:creator>
  <cp:lastModifiedBy>Benito Baranda</cp:lastModifiedBy>
  <cp:revision>202</cp:revision>
  <dcterms:created xsi:type="dcterms:W3CDTF">2010-09-24T11:58:37Z</dcterms:created>
  <dcterms:modified xsi:type="dcterms:W3CDTF">2015-10-23T11:26:03Z</dcterms:modified>
</cp:coreProperties>
</file>